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media/image1.jpeg" ContentType="image/jpeg"/>
  <Override PartName="/ppt/media/image2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media/image3.jpeg" ContentType="image/jpeg"/>
  <Override PartName="/ppt/media/image4.jpeg" ContentType="image/jpeg"/>
  <Override PartName="/ppt/theme/theme2.xml" ContentType="application/vnd.openxmlformats-officedocument.theme+xml"/>
  <Override PartName="/ppt/media/image5.jpeg" ContentType="image/jpeg"/>
  <Override PartName="/ppt/media/image6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BD1"/>
          </a:solidFill>
        </a:fill>
      </a:tcStyle>
    </a:wholeTbl>
    <a:band2H>
      <a:tcTxStyle b="def" i="def"/>
      <a:tcStyle>
        <a:tcBdr/>
        <a:fill>
          <a:solidFill>
            <a:srgbClr val="E6E7E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ECB"/>
          </a:solidFill>
        </a:fill>
      </a:tcStyle>
    </a:wholeTbl>
    <a:band2H>
      <a:tcTxStyle b="def" i="def"/>
      <a:tcStyle>
        <a:tcBdr/>
        <a:fill>
          <a:solidFill>
            <a:srgbClr val="EBE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CCA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BD1"/>
          </a:solidFill>
        </a:fill>
      </a:tcStyle>
    </a:wholeTbl>
    <a:band2H>
      <a:tcTxStyle b="def" i="def"/>
      <a:tcStyle>
        <a:tcBdr/>
        <a:fill>
          <a:solidFill>
            <a:srgbClr val="E6E7E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6" name="Shape 14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Arial"/>
      </a:defRPr>
    </a:lvl1pPr>
    <a:lvl2pPr indent="228600" latinLnBrk="0">
      <a:defRPr sz="1200">
        <a:latin typeface="+mj-lt"/>
        <a:ea typeface="+mj-ea"/>
        <a:cs typeface="+mj-cs"/>
        <a:sym typeface="Arial"/>
      </a:defRPr>
    </a:lvl2pPr>
    <a:lvl3pPr indent="457200" latinLnBrk="0">
      <a:defRPr sz="1200">
        <a:latin typeface="+mj-lt"/>
        <a:ea typeface="+mj-ea"/>
        <a:cs typeface="+mj-cs"/>
        <a:sym typeface="Arial"/>
      </a:defRPr>
    </a:lvl3pPr>
    <a:lvl4pPr indent="685800" latinLnBrk="0">
      <a:defRPr sz="1200">
        <a:latin typeface="+mj-lt"/>
        <a:ea typeface="+mj-ea"/>
        <a:cs typeface="+mj-cs"/>
        <a:sym typeface="Arial"/>
      </a:defRPr>
    </a:lvl4pPr>
    <a:lvl5pPr indent="914400" latinLnBrk="0">
      <a:defRPr sz="1200">
        <a:latin typeface="+mj-lt"/>
        <a:ea typeface="+mj-ea"/>
        <a:cs typeface="+mj-cs"/>
        <a:sym typeface="Arial"/>
      </a:defRPr>
    </a:lvl5pPr>
    <a:lvl6pPr indent="1143000" latinLnBrk="0">
      <a:defRPr sz="1200">
        <a:latin typeface="+mj-lt"/>
        <a:ea typeface="+mj-ea"/>
        <a:cs typeface="+mj-cs"/>
        <a:sym typeface="Arial"/>
      </a:defRPr>
    </a:lvl6pPr>
    <a:lvl7pPr indent="1371600" latinLnBrk="0">
      <a:defRPr sz="1200">
        <a:latin typeface="+mj-lt"/>
        <a:ea typeface="+mj-ea"/>
        <a:cs typeface="+mj-cs"/>
        <a:sym typeface="Arial"/>
      </a:defRPr>
    </a:lvl7pPr>
    <a:lvl8pPr indent="1600200" latinLnBrk="0">
      <a:defRPr sz="1200">
        <a:latin typeface="+mj-lt"/>
        <a:ea typeface="+mj-ea"/>
        <a:cs typeface="+mj-cs"/>
        <a:sym typeface="Arial"/>
      </a:defRPr>
    </a:lvl8pPr>
    <a:lvl9pPr indent="18288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9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9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0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0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0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0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4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0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Shape 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" name="Shape 26"/>
          <p:cNvSpPr/>
          <p:nvPr/>
        </p:nvSpPr>
        <p:spPr>
          <a:xfrm>
            <a:off x="1096857" y="6597839"/>
            <a:ext cx="1638589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27" name="Shape 27"/>
          <p:cNvSpPr/>
          <p:nvPr/>
        </p:nvSpPr>
        <p:spPr>
          <a:xfrm>
            <a:off x="3621249" y="6597839"/>
            <a:ext cx="1882247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28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50350" cy="695325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Shape 29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image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0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hape 1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6" name="Shape 136"/>
          <p:cNvSpPr/>
          <p:nvPr/>
        </p:nvSpPr>
        <p:spPr>
          <a:xfrm>
            <a:off x="1096857" y="6597839"/>
            <a:ext cx="1638589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137" name="Shape 137"/>
          <p:cNvSpPr/>
          <p:nvPr/>
        </p:nvSpPr>
        <p:spPr>
          <a:xfrm>
            <a:off x="3621249" y="6597839"/>
            <a:ext cx="1882247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138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50350" cy="695325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hape 139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ran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0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hape 4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" name="Shape 45"/>
          <p:cNvSpPr/>
          <p:nvPr/>
        </p:nvSpPr>
        <p:spPr>
          <a:xfrm>
            <a:off x="1096857" y="6597839"/>
            <a:ext cx="1638589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46" name="Shape 46"/>
          <p:cNvSpPr/>
          <p:nvPr/>
        </p:nvSpPr>
        <p:spPr>
          <a:xfrm>
            <a:off x="3621249" y="6597839"/>
            <a:ext cx="1882247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47" name="image1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Shape 48"/>
          <p:cNvSpPr/>
          <p:nvPr>
            <p:ph type="title"/>
          </p:nvPr>
        </p:nvSpPr>
        <p:spPr>
          <a:xfrm>
            <a:off x="1619670" y="430928"/>
            <a:ext cx="7344000" cy="405683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body" idx="1"/>
          </p:nvPr>
        </p:nvSpPr>
        <p:spPr>
          <a:xfrm>
            <a:off x="1619670" y="1116000"/>
            <a:ext cx="7344000" cy="5111999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lnSpc>
                <a:spcPct val="140000"/>
              </a:lnSpc>
              <a:buClrTx/>
              <a:buSzTx/>
              <a:buFontTx/>
              <a:buNone/>
              <a:defRPr sz="2200"/>
            </a:lvl1pPr>
            <a:lvl2pPr marL="0" indent="177800">
              <a:lnSpc>
                <a:spcPct val="140000"/>
              </a:lnSpc>
              <a:buClrTx/>
              <a:buSzTx/>
              <a:buFontTx/>
              <a:buNone/>
              <a:defRPr sz="2200"/>
            </a:lvl2pPr>
            <a:lvl3pPr marL="0" indent="355600">
              <a:lnSpc>
                <a:spcPct val="140000"/>
              </a:lnSpc>
              <a:buClrTx/>
              <a:buSzTx/>
              <a:buFontTx/>
              <a:buNone/>
              <a:defRPr sz="2200"/>
            </a:lvl3pPr>
            <a:lvl4pPr marL="0" indent="533400">
              <a:lnSpc>
                <a:spcPct val="140000"/>
              </a:lnSpc>
              <a:buClrTx/>
              <a:buSzTx/>
              <a:buFontTx/>
              <a:buNone/>
              <a:defRPr sz="2200"/>
            </a:lvl4pPr>
            <a:lvl5pPr marL="0" indent="685800">
              <a:lnSpc>
                <a:spcPct val="140000"/>
              </a:lnSpc>
              <a:buClrTx/>
              <a:buSzTx/>
              <a:buFontTx/>
              <a:buNone/>
              <a:defRPr sz="2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Content(blue)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0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Shape 5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" name="Shape 58"/>
          <p:cNvSpPr/>
          <p:nvPr/>
        </p:nvSpPr>
        <p:spPr>
          <a:xfrm>
            <a:off x="1096857" y="6597839"/>
            <a:ext cx="1638589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59" name="Shape 59"/>
          <p:cNvSpPr/>
          <p:nvPr/>
        </p:nvSpPr>
        <p:spPr>
          <a:xfrm>
            <a:off x="3621249" y="6597839"/>
            <a:ext cx="1882247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60" name="image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001" y="0"/>
            <a:ext cx="9162000" cy="701198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Shape 61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0C0C0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2" name="Shape 62"/>
          <p:cNvSpPr/>
          <p:nvPr>
            <p:ph type="body" idx="1"/>
          </p:nvPr>
        </p:nvSpPr>
        <p:spPr>
          <a:xfrm>
            <a:off x="179509" y="836712"/>
            <a:ext cx="8784978" cy="561599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marL="805666" indent="-553666"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Lead 1 line &amp; Content(blue)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image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1" name="Shape 71"/>
          <p:cNvSpPr/>
          <p:nvPr/>
        </p:nvSpPr>
        <p:spPr>
          <a:xfrm>
            <a:off x="1096857" y="6597839"/>
            <a:ext cx="1638589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72" name="Shape 72"/>
          <p:cNvSpPr/>
          <p:nvPr/>
        </p:nvSpPr>
        <p:spPr>
          <a:xfrm>
            <a:off x="3621249" y="6597839"/>
            <a:ext cx="1882247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73" name="image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001" y="0"/>
            <a:ext cx="9162000" cy="701198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Shape 74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0C0C0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5" name="Shape 75"/>
          <p:cNvSpPr/>
          <p:nvPr>
            <p:ph type="body" sz="quarter" idx="1"/>
          </p:nvPr>
        </p:nvSpPr>
        <p:spPr>
          <a:xfrm>
            <a:off x="178284" y="836612"/>
            <a:ext cx="8785226" cy="431999"/>
          </a:xfrm>
          <a:prstGeom prst="rect">
            <a:avLst/>
          </a:prstGeom>
          <a:solidFill>
            <a:srgbClr val="0057C8"/>
          </a:solidFill>
        </p:spPr>
        <p:txBody>
          <a:bodyPr>
            <a:normAutofit fontScale="100000" lnSpcReduction="0"/>
          </a:bodyPr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635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2159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3175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3048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body" idx="13"/>
          </p:nvPr>
        </p:nvSpPr>
        <p:spPr>
          <a:xfrm>
            <a:off x="179509" y="1414799"/>
            <a:ext cx="8784978" cy="5040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lr>
                <a:srgbClr val="FFFFFF"/>
              </a:buCl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Lead 2 lines &amp; Content(blue)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0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Shape 8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5" name="Shape 85"/>
          <p:cNvSpPr/>
          <p:nvPr/>
        </p:nvSpPr>
        <p:spPr>
          <a:xfrm>
            <a:off x="1096857" y="6597839"/>
            <a:ext cx="1638589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86" name="Shape 86"/>
          <p:cNvSpPr/>
          <p:nvPr/>
        </p:nvSpPr>
        <p:spPr>
          <a:xfrm>
            <a:off x="3621249" y="6597839"/>
            <a:ext cx="1882247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87" name="image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001" y="0"/>
            <a:ext cx="9162000" cy="701198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Shape 88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0C0C0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9" name="Shape 89"/>
          <p:cNvSpPr/>
          <p:nvPr>
            <p:ph type="body" sz="quarter" idx="1"/>
          </p:nvPr>
        </p:nvSpPr>
        <p:spPr>
          <a:xfrm>
            <a:off x="179387" y="836612"/>
            <a:ext cx="8784000" cy="756000"/>
          </a:xfrm>
          <a:prstGeom prst="rect">
            <a:avLst/>
          </a:prstGeom>
          <a:solidFill>
            <a:srgbClr val="0057C8"/>
          </a:solidFill>
        </p:spPr>
        <p:txBody>
          <a:bodyPr anchor="ctr">
            <a:normAutofit fontScale="100000" lnSpcReduction="0"/>
          </a:bodyPr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635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2159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3175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3048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hape 90"/>
          <p:cNvSpPr/>
          <p:nvPr>
            <p:ph type="body" idx="13"/>
          </p:nvPr>
        </p:nvSpPr>
        <p:spPr>
          <a:xfrm>
            <a:off x="179509" y="1738800"/>
            <a:ext cx="8784978" cy="4716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lr>
                <a:srgbClr val="FFFFFF"/>
              </a:buCl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wo Content(blue)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image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0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Shape 9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9" name="Shape 99"/>
          <p:cNvSpPr/>
          <p:nvPr/>
        </p:nvSpPr>
        <p:spPr>
          <a:xfrm>
            <a:off x="1096857" y="6597839"/>
            <a:ext cx="1638589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100" name="Shape 100"/>
          <p:cNvSpPr/>
          <p:nvPr/>
        </p:nvSpPr>
        <p:spPr>
          <a:xfrm>
            <a:off x="3621249" y="6597839"/>
            <a:ext cx="1882247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101" name="image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001" y="0"/>
            <a:ext cx="9162000" cy="701198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hape 102"/>
          <p:cNvSpPr/>
          <p:nvPr>
            <p:ph type="title"/>
          </p:nvPr>
        </p:nvSpPr>
        <p:spPr>
          <a:xfrm>
            <a:off x="179513" y="115200"/>
            <a:ext cx="8783999" cy="468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0C0C0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3" name="Shape 103"/>
          <p:cNvSpPr/>
          <p:nvPr>
            <p:ph type="body" sz="half" idx="1"/>
          </p:nvPr>
        </p:nvSpPr>
        <p:spPr>
          <a:xfrm>
            <a:off x="179509" y="836712"/>
            <a:ext cx="4248002" cy="561599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marL="805666" indent="-553666"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/>
          <p:nvPr>
            <p:ph type="body" sz="half" idx="13"/>
          </p:nvPr>
        </p:nvSpPr>
        <p:spPr>
          <a:xfrm>
            <a:off x="4715512" y="836712"/>
            <a:ext cx="4248001" cy="561599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lr>
                <a:srgbClr val="FFFFFF"/>
              </a:buCl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(blue)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mage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0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Shape 1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3" name="Shape 113"/>
          <p:cNvSpPr/>
          <p:nvPr/>
        </p:nvSpPr>
        <p:spPr>
          <a:xfrm>
            <a:off x="1096857" y="6597839"/>
            <a:ext cx="1638589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114" name="Shape 114"/>
          <p:cNvSpPr/>
          <p:nvPr/>
        </p:nvSpPr>
        <p:spPr>
          <a:xfrm>
            <a:off x="3621249" y="6597839"/>
            <a:ext cx="1882247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image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0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hape 1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3" name="Shape 123"/>
          <p:cNvSpPr/>
          <p:nvPr/>
        </p:nvSpPr>
        <p:spPr>
          <a:xfrm>
            <a:off x="1096857" y="6597839"/>
            <a:ext cx="1638589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124" name="Shape 124"/>
          <p:cNvSpPr/>
          <p:nvPr/>
        </p:nvSpPr>
        <p:spPr>
          <a:xfrm>
            <a:off x="3621249" y="6597839"/>
            <a:ext cx="1882247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125" name="image14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Shape 126"/>
          <p:cNvSpPr/>
          <p:nvPr>
            <p:ph type="title"/>
          </p:nvPr>
        </p:nvSpPr>
        <p:spPr>
          <a:xfrm>
            <a:off x="179387" y="3045072"/>
            <a:ext cx="8784000" cy="46724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7" name="Shape 127"/>
          <p:cNvSpPr/>
          <p:nvPr>
            <p:ph type="body" sz="quarter" idx="1"/>
          </p:nvPr>
        </p:nvSpPr>
        <p:spPr>
          <a:xfrm>
            <a:off x="179387" y="3852000"/>
            <a:ext cx="7200901" cy="1269579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ClrTx/>
              <a:buSzTx/>
              <a:buFontTx/>
              <a:buNone/>
            </a:lvl1pPr>
            <a:lvl2pPr marL="0" indent="63500">
              <a:buClrTx/>
              <a:buSzTx/>
              <a:buFontTx/>
              <a:buNone/>
            </a:lvl2pPr>
            <a:lvl3pPr marL="0" indent="215900">
              <a:buClrTx/>
              <a:buSzTx/>
              <a:buFontTx/>
              <a:buNone/>
            </a:lvl3pPr>
            <a:lvl4pPr marL="0" indent="317500">
              <a:buClrTx/>
              <a:buSzTx/>
              <a:buFontTx/>
              <a:buNone/>
            </a:lvl4pPr>
            <a:lvl5pPr marL="0" indent="304800"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jpeg"/><Relationship Id="rId10" Type="http://schemas.openxmlformats.org/officeDocument/2006/relationships/image" Target="../media/image7.png"/><Relationship Id="rId11" Type="http://schemas.openxmlformats.org/officeDocument/2006/relationships/image" Target="../media/image8.png"/><Relationship Id="rId12" Type="http://schemas.openxmlformats.org/officeDocument/2006/relationships/slideLayout" Target="../slideLayouts/slideLayout1.xml"/><Relationship Id="rId13" Type="http://schemas.openxmlformats.org/officeDocument/2006/relationships/slideLayout" Target="../slideLayouts/slideLayout2.xml"/><Relationship Id="rId14" Type="http://schemas.openxmlformats.org/officeDocument/2006/relationships/slideLayout" Target="../slideLayouts/slideLayout3.xml"/><Relationship Id="rId15" Type="http://schemas.openxmlformats.org/officeDocument/2006/relationships/slideLayout" Target="../slideLayouts/slideLayout4.xml"/><Relationship Id="rId16" Type="http://schemas.openxmlformats.org/officeDocument/2006/relationships/slideLayout" Target="../slideLayouts/slideLayout5.xml"/><Relationship Id="rId17" Type="http://schemas.openxmlformats.org/officeDocument/2006/relationships/slideLayout" Target="../slideLayouts/slideLayout6.xml"/><Relationship Id="rId18" Type="http://schemas.openxmlformats.org/officeDocument/2006/relationships/slideLayout" Target="../slideLayouts/slideLayout7.xml"/><Relationship Id="rId19" Type="http://schemas.openxmlformats.org/officeDocument/2006/relationships/slideLayout" Target="../slideLayouts/slideLayout8.xml"/><Relationship Id="rId2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1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9390"/>
            <a:ext cx="9143998" cy="30861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>
            <p:ph type="sldNum" sz="quarter" idx="2"/>
          </p:nvPr>
        </p:nvSpPr>
        <p:spPr>
          <a:xfrm>
            <a:off x="168807" y="6597839"/>
            <a:ext cx="249432" cy="231101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Shape 4"/>
          <p:cNvSpPr/>
          <p:nvPr/>
        </p:nvSpPr>
        <p:spPr>
          <a:xfrm>
            <a:off x="1096857" y="6597839"/>
            <a:ext cx="1638589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© NEC Corporation 2017</a:t>
            </a:r>
          </a:p>
        </p:txBody>
      </p:sp>
      <p:sp>
        <p:nvSpPr>
          <p:cNvPr id="5" name="Shape 5"/>
          <p:cNvSpPr/>
          <p:nvPr/>
        </p:nvSpPr>
        <p:spPr>
          <a:xfrm>
            <a:off x="3621249" y="6597839"/>
            <a:ext cx="1882247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NEC Group Internal Use Only</a:t>
            </a:r>
          </a:p>
        </p:txBody>
      </p:sp>
      <p:pic>
        <p:nvPicPr>
          <p:cNvPr id="6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image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image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image7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image8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12" name="image9.jp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" name="image10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296787" y="2146500"/>
              <a:ext cx="8466647" cy="9935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" name="image11.pn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949687" y="3525123"/>
              <a:ext cx="6188076" cy="25304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" name="Shape 16"/>
          <p:cNvSpPr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/>
          <a:lstStyle/>
          <a:p>
            <a:pPr/>
            <a:r>
              <a:t>Title Text</a:t>
            </a:r>
          </a:p>
        </p:txBody>
      </p:sp>
      <p:sp>
        <p:nvSpPr>
          <p:cNvPr id="17" name="Shape 17"/>
          <p:cNvSpPr/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9pPr>
    </p:titleStyle>
    <p:bodyStyle>
      <a:lvl1pPr marL="254000" marR="0" indent="-740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6"/>
        </a:buClr>
        <a:buSzPct val="100000"/>
        <a:buFont typeface="Arial"/>
        <a:buChar char="▌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1pPr>
      <a:lvl2pPr marL="386249" marR="0" indent="-26249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6"/>
        </a:buClr>
        <a:buSzPct val="100000"/>
        <a:buFont typeface="Arial"/>
        <a:buChar char="●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2pPr>
      <a:lvl3pPr marL="561427" marR="0" indent="-93427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6"/>
        </a:buClr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3pPr>
      <a:lvl4pPr marL="631998" marR="0" indent="-55998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6"/>
        </a:buClr>
        <a:buSzPct val="100000"/>
        <a:buFont typeface="Arial"/>
        <a:buChar char="–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4pPr>
      <a:lvl5pPr marL="742421" marR="0" indent="-1852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6"/>
        </a:buClr>
        <a:buSzPct val="100000"/>
        <a:buFont typeface="Arial"/>
        <a:buChar char="≫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5pPr>
      <a:lvl6pPr marL="2540000" marR="0" indent="-254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6"/>
        </a:buClr>
        <a:buSzPct val="100000"/>
        <a:buFont typeface="Arial"/>
        <a:buChar char="≫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6pPr>
      <a:lvl7pPr marL="2997200" marR="0" indent="-254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6"/>
        </a:buClr>
        <a:buSzPct val="100000"/>
        <a:buFont typeface="Arial"/>
        <a:buChar char="≫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7pPr>
      <a:lvl8pPr marL="3454400" marR="0" indent="-254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6"/>
        </a:buClr>
        <a:buSzPct val="100000"/>
        <a:buFont typeface="Arial"/>
        <a:buChar char="≫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8pPr>
      <a:lvl9pPr marL="3911600" marR="0" indent="-254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6"/>
        </a:buClr>
        <a:buSzPct val="100000"/>
        <a:buFont typeface="Arial"/>
        <a:buChar char="≫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hyperlink" Target="https://playground.tensorflow.org" TargetMode="Externa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en.wikipedia.org/wiki/Artificial_neural_network" TargetMode="External"/><Relationship Id="rId3" Type="http://schemas.openxmlformats.org/officeDocument/2006/relationships/image" Target="../media/image11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image" Target="../media/image12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Num" sz="quarter" idx="2"/>
          </p:nvPr>
        </p:nvSpPr>
        <p:spPr>
          <a:xfrm>
            <a:off x="168807" y="6597839"/>
            <a:ext cx="176767" cy="231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9" name="Shape 149"/>
          <p:cNvSpPr/>
          <p:nvPr>
            <p:ph type="title"/>
          </p:nvPr>
        </p:nvSpPr>
        <p:spPr>
          <a:xfrm>
            <a:off x="179388" y="2420888"/>
            <a:ext cx="8783999" cy="1091424"/>
          </a:xfrm>
          <a:prstGeom prst="rect">
            <a:avLst/>
          </a:prstGeom>
        </p:spPr>
        <p:txBody>
          <a:bodyPr/>
          <a:lstStyle/>
          <a:p>
            <a:pPr defTabSz="896111">
              <a:defRPr sz="2744"/>
            </a:pPr>
            <a:r>
              <a:t>Deep Neural Network and Sequence Models.pptx</a:t>
            </a:r>
            <a:br/>
          </a:p>
        </p:txBody>
      </p:sp>
      <p:sp>
        <p:nvSpPr>
          <p:cNvPr id="150" name="Shape 150"/>
          <p:cNvSpPr/>
          <p:nvPr>
            <p:ph type="body" sz="quarter" idx="1"/>
          </p:nvPr>
        </p:nvSpPr>
        <p:spPr>
          <a:xfrm>
            <a:off x="107503" y="5949279"/>
            <a:ext cx="2808314" cy="765523"/>
          </a:xfrm>
          <a:prstGeom prst="rect">
            <a:avLst/>
          </a:prstGeom>
        </p:spPr>
        <p:txBody>
          <a:bodyPr/>
          <a:lstStyle/>
          <a:p>
            <a:pPr defTabSz="804672">
              <a:spcBef>
                <a:spcPts val="400"/>
              </a:spcBef>
              <a:defRPr sz="1232"/>
            </a:pPr>
            <a:br/>
            <a:r>
              <a:t>HE Huifan</a:t>
            </a:r>
          </a:p>
          <a:p>
            <a:pPr defTabSz="804672">
              <a:spcBef>
                <a:spcPts val="400"/>
              </a:spcBef>
              <a:defRPr sz="880"/>
            </a:pPr>
            <a:r>
              <a:t>NEC Laboratories Singapore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type="sldNum" sz="quarter" idx="2"/>
          </p:nvPr>
        </p:nvSpPr>
        <p:spPr>
          <a:xfrm>
            <a:off x="168807" y="6597839"/>
            <a:ext cx="249432" cy="231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7" name="Shape 227"/>
          <p:cNvSpPr/>
          <p:nvPr>
            <p:ph type="title"/>
          </p:nvPr>
        </p:nvSpPr>
        <p:spPr>
          <a:xfrm>
            <a:off x="179513" y="115199"/>
            <a:ext cx="8783999" cy="468002"/>
          </a:xfrm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pPr/>
            <a:r>
              <a:t>From Logistic Regression to Perception </a:t>
            </a:r>
          </a:p>
        </p:txBody>
      </p:sp>
      <p:sp>
        <p:nvSpPr>
          <p:cNvPr id="228" name="Shape 228"/>
          <p:cNvSpPr/>
          <p:nvPr/>
        </p:nvSpPr>
        <p:spPr>
          <a:xfrm>
            <a:off x="135387" y="3717030"/>
            <a:ext cx="5756453" cy="1185537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2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372" y="1673717"/>
            <a:ext cx="8528892" cy="3785157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Shape 230"/>
          <p:cNvSpPr/>
          <p:nvPr/>
        </p:nvSpPr>
        <p:spPr>
          <a:xfrm>
            <a:off x="2724938" y="2332088"/>
            <a:ext cx="1705123" cy="49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(Activation function:</a:t>
            </a:r>
          </a:p>
          <a:p>
            <a:pPr/>
            <a:r>
              <a:t>Sigmoid)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3" name="Shape 2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pPr/>
            <a:r>
              <a:t>Example: Forward Propagation and Loss Calculation</a:t>
            </a:r>
          </a:p>
        </p:txBody>
      </p:sp>
      <p:pic>
        <p:nvPicPr>
          <p:cNvPr id="23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400" y="817133"/>
            <a:ext cx="9144000" cy="5223734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Shape 235"/>
          <p:cNvSpPr/>
          <p:nvPr/>
        </p:nvSpPr>
        <p:spPr>
          <a:xfrm>
            <a:off x="2178838" y="896988"/>
            <a:ext cx="195133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Forward Propagation:</a:t>
            </a:r>
          </a:p>
        </p:txBody>
      </p:sp>
      <p:sp>
        <p:nvSpPr>
          <p:cNvPr id="236" name="Shape 236"/>
          <p:cNvSpPr/>
          <p:nvPr/>
        </p:nvSpPr>
        <p:spPr>
          <a:xfrm>
            <a:off x="2509038" y="5291188"/>
            <a:ext cx="1586010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Loss Calculation: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9" name="Shape 2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pPr/>
            <a:r>
              <a:t>Example: Backward Propagation to Calculate Gradient</a:t>
            </a:r>
          </a:p>
        </p:txBody>
      </p:sp>
      <p:pic>
        <p:nvPicPr>
          <p:cNvPr id="24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7676" y="824818"/>
            <a:ext cx="7346728" cy="5531403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hape 241"/>
          <p:cNvSpPr/>
          <p:nvPr/>
        </p:nvSpPr>
        <p:spPr>
          <a:xfrm>
            <a:off x="5252238" y="1023988"/>
            <a:ext cx="320817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Chain derivation：l’ * g’ * f’  = l(g(f(x)))’ 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4" name="Shape 2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pPr/>
            <a:r>
              <a:t>Example: Backward Propagation and Weight Update</a:t>
            </a:r>
          </a:p>
        </p:txBody>
      </p:sp>
      <p:pic>
        <p:nvPicPr>
          <p:cNvPr id="24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0" y="916843"/>
            <a:ext cx="7546829" cy="5347353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Shape 246"/>
          <p:cNvSpPr/>
          <p:nvPr/>
        </p:nvSpPr>
        <p:spPr>
          <a:xfrm>
            <a:off x="1094588" y="916843"/>
            <a:ext cx="6578253" cy="255575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24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63800" y="1012918"/>
            <a:ext cx="3148038" cy="23636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0" name="Shape 2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pPr/>
            <a:r>
              <a:t>Example: Backward Propagation and Weight Update</a:t>
            </a:r>
          </a:p>
        </p:txBody>
      </p:sp>
      <p:pic>
        <p:nvPicPr>
          <p:cNvPr id="25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00" y="956172"/>
            <a:ext cx="7435799" cy="51164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4" name="Shape 2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pPr/>
            <a:r>
              <a:t>Neural Networks Non-Linear Classification</a:t>
            </a:r>
          </a:p>
        </p:txBody>
      </p:sp>
      <p:pic>
        <p:nvPicPr>
          <p:cNvPr id="25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28" y="1244475"/>
            <a:ext cx="8679544" cy="3860084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Shape 256"/>
          <p:cNvSpPr/>
          <p:nvPr/>
        </p:nvSpPr>
        <p:spPr>
          <a:xfrm>
            <a:off x="117612" y="5580868"/>
            <a:ext cx="127001" cy="49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</a:p>
        </p:txBody>
      </p:sp>
      <p:sp>
        <p:nvSpPr>
          <p:cNvPr id="257" name="Shape 257"/>
          <p:cNvSpPr/>
          <p:nvPr/>
        </p:nvSpPr>
        <p:spPr>
          <a:xfrm>
            <a:off x="4261638" y="3284588"/>
            <a:ext cx="430224" cy="28882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/>
          </a:p>
        </p:txBody>
      </p:sp>
      <p:sp>
        <p:nvSpPr>
          <p:cNvPr id="258" name="Shape 258"/>
          <p:cNvSpPr/>
          <p:nvPr/>
        </p:nvSpPr>
        <p:spPr>
          <a:xfrm>
            <a:off x="4388638" y="3411588"/>
            <a:ext cx="430224" cy="28882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/>
          </a:p>
        </p:txBody>
      </p:sp>
      <p:sp>
        <p:nvSpPr>
          <p:cNvPr id="259" name="Shape 259"/>
          <p:cNvSpPr/>
          <p:nvPr/>
        </p:nvSpPr>
        <p:spPr>
          <a:xfrm>
            <a:off x="244197" y="5354688"/>
            <a:ext cx="2723305" cy="49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4575FD"/>
                </a:solidFill>
                <a:uFill>
                  <a:solidFill>
                    <a:srgbClr val="4575FD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4575FD"/>
                </a:solidFill>
                <a:uFill>
                  <a:solidFill>
                    <a:srgbClr val="4575FD"/>
                  </a:solidFill>
                </a:uFill>
                <a:hlinkClick r:id="rId3" invalidUrl="" action="" tgtFrame="" tooltip="" history="1" highlightClick="0" endSnd="0"/>
              </a:rPr>
              <a:t>https://playground.tensorflow.org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2" name="Shape 2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pPr/>
            <a:r>
              <a:t>Sequence Model: RNN Overview </a:t>
            </a:r>
          </a:p>
        </p:txBody>
      </p:sp>
      <p:sp>
        <p:nvSpPr>
          <p:cNvPr id="263" name="Shape 263"/>
          <p:cNvSpPr/>
          <p:nvPr/>
        </p:nvSpPr>
        <p:spPr>
          <a:xfrm>
            <a:off x="438072" y="1368134"/>
            <a:ext cx="9168022" cy="3588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000"/>
            </a:pPr>
            <a:r>
              <a:t>Why we need Recursive Neural Network(RNN) since we already have DNN? </a:t>
            </a:r>
          </a:p>
          <a:p>
            <a:pPr>
              <a:defRPr sz="2000"/>
            </a:pPr>
          </a:p>
          <a:p>
            <a:pPr>
              <a:defRPr sz="2000"/>
            </a:pPr>
            <a:r>
              <a:t>The input and output is </a:t>
            </a:r>
            <a:r>
              <a:rPr b="1"/>
              <a:t>independent</a:t>
            </a:r>
            <a:r>
              <a:t> using DNN. For some task, there is </a:t>
            </a:r>
            <a:r>
              <a:rPr b="1"/>
              <a:t>correlation</a:t>
            </a:r>
            <a:r>
              <a:t> between input </a:t>
            </a:r>
            <a:r>
              <a:rPr b="1"/>
              <a:t>sequence</a:t>
            </a:r>
            <a:r>
              <a:t>. e.g. I am from China, my native language is chinese.</a:t>
            </a:r>
          </a:p>
          <a:p>
            <a:pPr>
              <a:defRPr sz="2000"/>
            </a:pPr>
          </a:p>
          <a:p>
            <a:pPr marL="285750" indent="-285750">
              <a:buSzPct val="100000"/>
              <a:buFont typeface="Arial"/>
              <a:buChar char="•"/>
              <a:defRPr sz="2000"/>
            </a:pPr>
            <a:r>
              <a:rPr b="1"/>
              <a:t>Recursive</a:t>
            </a:r>
            <a:r>
              <a:t>: Every unit does the same task.</a:t>
            </a:r>
          </a:p>
          <a:p>
            <a:pPr>
              <a:defRPr sz="2000"/>
            </a:pPr>
          </a:p>
          <a:p>
            <a:pPr marL="285750" indent="-285750">
              <a:buSzPct val="100000"/>
              <a:buFont typeface="Arial"/>
              <a:buChar char="•"/>
              <a:defRPr sz="2000"/>
            </a:pPr>
            <a:r>
              <a:rPr b="1"/>
              <a:t>Memory</a:t>
            </a:r>
            <a:r>
              <a:t>: The output depends on both current input and memory. </a:t>
            </a:r>
          </a:p>
          <a:p>
            <a:pPr>
              <a:defRPr sz="2000"/>
            </a:pPr>
          </a:p>
          <a:p>
            <a:pPr>
              <a:defRPr sz="20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6" name="Shape 2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pPr/>
            <a:r>
              <a:t>Sequence Model: RNN Structure</a:t>
            </a:r>
          </a:p>
        </p:txBody>
      </p:sp>
      <p:pic>
        <p:nvPicPr>
          <p:cNvPr id="26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4429" y="1085039"/>
            <a:ext cx="7408704" cy="4687922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Shape 268"/>
          <p:cNvSpPr/>
          <p:nvPr/>
        </p:nvSpPr>
        <p:spPr>
          <a:xfrm>
            <a:off x="373019" y="4405717"/>
            <a:ext cx="7602465" cy="169181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69" name="Shape 269"/>
          <p:cNvSpPr/>
          <p:nvPr/>
        </p:nvSpPr>
        <p:spPr>
          <a:xfrm>
            <a:off x="429364" y="4479634"/>
            <a:ext cx="8931261" cy="241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000"/>
            </a:pPr>
            <a:r>
              <a:rPr b="1"/>
              <a:t>Xt</a:t>
            </a:r>
            <a:r>
              <a:t>: the input of current t. (e.g. each word  of a sentence)</a:t>
            </a:r>
          </a:p>
          <a:p>
            <a:pPr>
              <a:defRPr sz="2000"/>
            </a:pPr>
          </a:p>
          <a:p>
            <a:pPr lvl="1" marL="285750" indent="-285750">
              <a:buSzPct val="100000"/>
              <a:buFont typeface="Arial"/>
              <a:buChar char="•"/>
              <a:defRPr sz="2000"/>
            </a:pPr>
            <a:r>
              <a:rPr b="1"/>
              <a:t>St</a:t>
            </a:r>
            <a:r>
              <a:t>: the memory of current t.                                   f could be Tanh, etc.   </a:t>
            </a:r>
          </a:p>
          <a:p>
            <a:pPr>
              <a:defRPr sz="2000"/>
            </a:pPr>
          </a:p>
          <a:p>
            <a:pPr marL="285750" indent="-285750">
              <a:buSzPct val="100000"/>
              <a:buFont typeface="Arial"/>
              <a:buChar char="•"/>
              <a:defRPr sz="2000"/>
            </a:pPr>
            <a:r>
              <a:rPr b="1"/>
              <a:t>Ot</a:t>
            </a:r>
            <a:r>
              <a:t>: the memory of current t. It could be the predicted probability for next the candidate word.</a:t>
            </a:r>
          </a:p>
          <a:p>
            <a:pPr>
              <a:defRPr sz="2000"/>
            </a:pPr>
          </a:p>
        </p:txBody>
      </p:sp>
      <p:pic>
        <p:nvPicPr>
          <p:cNvPr id="27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0440" y="5017625"/>
            <a:ext cx="2229883" cy="46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40252" y="5972957"/>
            <a:ext cx="2785356" cy="424886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Shape 272"/>
          <p:cNvSpPr/>
          <p:nvPr/>
        </p:nvSpPr>
        <p:spPr>
          <a:xfrm>
            <a:off x="4356888" y="4241469"/>
            <a:ext cx="202938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I </a:t>
            </a:r>
          </a:p>
        </p:txBody>
      </p:sp>
      <p:sp>
        <p:nvSpPr>
          <p:cNvPr id="273" name="Shape 273"/>
          <p:cNvSpPr/>
          <p:nvPr/>
        </p:nvSpPr>
        <p:spPr>
          <a:xfrm>
            <a:off x="5474488" y="4241469"/>
            <a:ext cx="420327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like </a:t>
            </a:r>
          </a:p>
        </p:txBody>
      </p:sp>
      <p:sp>
        <p:nvSpPr>
          <p:cNvPr id="274" name="Shape 274"/>
          <p:cNvSpPr/>
          <p:nvPr/>
        </p:nvSpPr>
        <p:spPr>
          <a:xfrm>
            <a:off x="6909589" y="4241469"/>
            <a:ext cx="697270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reading</a:t>
            </a:r>
          </a:p>
        </p:txBody>
      </p:sp>
      <p:sp>
        <p:nvSpPr>
          <p:cNvPr id="275" name="Shape 275"/>
          <p:cNvSpPr/>
          <p:nvPr/>
        </p:nvSpPr>
        <p:spPr>
          <a:xfrm>
            <a:off x="4458488" y="1752269"/>
            <a:ext cx="420327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like </a:t>
            </a:r>
          </a:p>
        </p:txBody>
      </p:sp>
      <p:sp>
        <p:nvSpPr>
          <p:cNvPr id="276" name="Shape 276"/>
          <p:cNvSpPr/>
          <p:nvPr/>
        </p:nvSpPr>
        <p:spPr>
          <a:xfrm>
            <a:off x="5525289" y="1752269"/>
            <a:ext cx="697270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reading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9" name="Shape 2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pPr/>
            <a:r>
              <a:t>Sequence Model: RNN Structure</a:t>
            </a:r>
          </a:p>
        </p:txBody>
      </p:sp>
      <p:sp>
        <p:nvSpPr>
          <p:cNvPr id="280" name="Shape 280"/>
          <p:cNvSpPr/>
          <p:nvPr/>
        </p:nvSpPr>
        <p:spPr>
          <a:xfrm>
            <a:off x="327764" y="949034"/>
            <a:ext cx="9184641" cy="4756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000"/>
            </a:pPr>
            <a:r>
              <a:t>S is invisible status that captures the information of previous sequence.</a:t>
            </a:r>
          </a:p>
          <a:p>
            <a:pPr>
              <a:defRPr sz="2000"/>
            </a:pPr>
          </a:p>
          <a:p>
            <a:pPr lvl="1" marL="285750" indent="-285750">
              <a:buSzPct val="100000"/>
              <a:buFont typeface="Arial"/>
              <a:buChar char="•"/>
              <a:defRPr sz="2000"/>
            </a:pPr>
            <a:r>
              <a:t>Output is a combination of the current input and previous information.</a:t>
            </a:r>
          </a:p>
          <a:p>
            <a:pPr>
              <a:defRPr sz="2000"/>
            </a:pPr>
          </a:p>
          <a:p>
            <a:pPr lvl="1" marL="285750" indent="-285750">
              <a:buSzPct val="100000"/>
              <a:buFont typeface="Arial"/>
              <a:buChar char="•"/>
              <a:defRPr sz="2000"/>
            </a:pPr>
            <a:r>
              <a:t>Unfortunately, not all the previous information can be captured. (Limited Memory?)</a:t>
            </a:r>
          </a:p>
          <a:p>
            <a:pPr>
              <a:defRPr sz="2000"/>
            </a:pPr>
          </a:p>
          <a:p>
            <a:pPr lvl="1" marL="285750" indent="-285750">
              <a:buSzPct val="100000"/>
              <a:buFont typeface="Arial"/>
              <a:buChar char="•"/>
              <a:defRPr sz="2000"/>
            </a:pPr>
            <a:r>
              <a:t>Each unit of RNN share the same set of parameters (U, V, W)</a:t>
            </a:r>
          </a:p>
          <a:p>
            <a:pPr lvl="1" marL="285750" indent="-285750">
              <a:buSzPct val="100000"/>
              <a:buFont typeface="Arial"/>
              <a:buChar char="•"/>
              <a:defRPr sz="2000"/>
            </a:pPr>
          </a:p>
          <a:p>
            <a:pPr lvl="1" marL="285750" indent="-285750">
              <a:buSzPct val="100000"/>
              <a:buFont typeface="Arial"/>
              <a:buChar char="•"/>
              <a:defRPr sz="2000"/>
            </a:pPr>
            <a:r>
              <a:t>Output is not mandatory for every unit. (e.g. Text Sentiment Classification only requires the final output of the last unit.  </a:t>
            </a:r>
          </a:p>
          <a:p>
            <a:pPr>
              <a:defRPr sz="2000"/>
            </a:pPr>
          </a:p>
          <a:p>
            <a:pPr>
              <a:defRPr sz="2000"/>
            </a:pPr>
          </a:p>
          <a:p>
            <a:pPr>
              <a:defRPr sz="2000"/>
            </a:pPr>
          </a:p>
          <a:p>
            <a:pPr>
              <a:defRPr sz="20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3" name="Shape 2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pPr/>
            <a:r>
              <a:t>Sequence Model: RNN and BPTT</a:t>
            </a:r>
          </a:p>
        </p:txBody>
      </p:sp>
      <p:pic>
        <p:nvPicPr>
          <p:cNvPr id="284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69900" y="940770"/>
            <a:ext cx="7977816" cy="5251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45552" y="2425577"/>
            <a:ext cx="2136960" cy="325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91365" y="2744325"/>
            <a:ext cx="2045333" cy="429268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Shape 287"/>
          <p:cNvSpPr/>
          <p:nvPr/>
        </p:nvSpPr>
        <p:spPr>
          <a:xfrm>
            <a:off x="3801855" y="4345442"/>
            <a:ext cx="755105" cy="69532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88" name="Shape 288"/>
          <p:cNvSpPr/>
          <p:nvPr/>
        </p:nvSpPr>
        <p:spPr>
          <a:xfrm>
            <a:off x="7484228" y="4302809"/>
            <a:ext cx="907356" cy="69532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89" name="Shape 289"/>
          <p:cNvSpPr/>
          <p:nvPr/>
        </p:nvSpPr>
        <p:spPr>
          <a:xfrm>
            <a:off x="6684755" y="5018542"/>
            <a:ext cx="907356" cy="3259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90" name="Shape 290"/>
          <p:cNvSpPr/>
          <p:nvPr/>
        </p:nvSpPr>
        <p:spPr>
          <a:xfrm>
            <a:off x="6646550" y="5018542"/>
            <a:ext cx="983765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Chain Rule</a:t>
            </a:r>
          </a:p>
        </p:txBody>
      </p:sp>
      <p:sp>
        <p:nvSpPr>
          <p:cNvPr id="291" name="Shape 291"/>
          <p:cNvSpPr/>
          <p:nvPr/>
        </p:nvSpPr>
        <p:spPr>
          <a:xfrm>
            <a:off x="2667788" y="3047669"/>
            <a:ext cx="202938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I </a:t>
            </a:r>
          </a:p>
        </p:txBody>
      </p:sp>
      <p:sp>
        <p:nvSpPr>
          <p:cNvPr id="292" name="Shape 292"/>
          <p:cNvSpPr/>
          <p:nvPr/>
        </p:nvSpPr>
        <p:spPr>
          <a:xfrm>
            <a:off x="3594888" y="3047669"/>
            <a:ext cx="420327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like </a:t>
            </a:r>
          </a:p>
        </p:txBody>
      </p:sp>
      <p:sp>
        <p:nvSpPr>
          <p:cNvPr id="293" name="Shape 293"/>
          <p:cNvSpPr/>
          <p:nvPr/>
        </p:nvSpPr>
        <p:spPr>
          <a:xfrm>
            <a:off x="4610888" y="3047669"/>
            <a:ext cx="805878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listening </a:t>
            </a:r>
          </a:p>
        </p:txBody>
      </p:sp>
      <p:sp>
        <p:nvSpPr>
          <p:cNvPr id="294" name="Shape 294"/>
          <p:cNvSpPr/>
          <p:nvPr/>
        </p:nvSpPr>
        <p:spPr>
          <a:xfrm>
            <a:off x="5537988" y="3047669"/>
            <a:ext cx="301822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to </a:t>
            </a:r>
          </a:p>
        </p:txBody>
      </p:sp>
      <p:sp>
        <p:nvSpPr>
          <p:cNvPr id="295" name="Shape 295"/>
          <p:cNvSpPr/>
          <p:nvPr/>
        </p:nvSpPr>
        <p:spPr>
          <a:xfrm>
            <a:off x="6388284" y="3047669"/>
            <a:ext cx="716891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Britpop </a:t>
            </a:r>
          </a:p>
        </p:txBody>
      </p:sp>
      <p:sp>
        <p:nvSpPr>
          <p:cNvPr id="296" name="Shape 296"/>
          <p:cNvSpPr/>
          <p:nvPr/>
        </p:nvSpPr>
        <p:spPr>
          <a:xfrm>
            <a:off x="2667788" y="1358569"/>
            <a:ext cx="420327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like </a:t>
            </a:r>
          </a:p>
        </p:txBody>
      </p:sp>
      <p:sp>
        <p:nvSpPr>
          <p:cNvPr id="297" name="Shape 297"/>
          <p:cNvSpPr/>
          <p:nvPr/>
        </p:nvSpPr>
        <p:spPr>
          <a:xfrm>
            <a:off x="3531388" y="1358569"/>
            <a:ext cx="805878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listening </a:t>
            </a:r>
          </a:p>
        </p:txBody>
      </p:sp>
      <p:sp>
        <p:nvSpPr>
          <p:cNvPr id="298" name="Shape 298"/>
          <p:cNvSpPr/>
          <p:nvPr/>
        </p:nvSpPr>
        <p:spPr>
          <a:xfrm>
            <a:off x="4521988" y="1358569"/>
            <a:ext cx="301822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to </a:t>
            </a:r>
          </a:p>
        </p:txBody>
      </p:sp>
      <p:sp>
        <p:nvSpPr>
          <p:cNvPr id="299" name="Shape 299"/>
          <p:cNvSpPr/>
          <p:nvPr/>
        </p:nvSpPr>
        <p:spPr>
          <a:xfrm>
            <a:off x="5435784" y="1358569"/>
            <a:ext cx="716891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Britpop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sldNum" sz="quarter" idx="2"/>
          </p:nvPr>
        </p:nvSpPr>
        <p:spPr>
          <a:xfrm>
            <a:off x="168807" y="6597839"/>
            <a:ext cx="176767" cy="231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3" name="Shape 153"/>
          <p:cNvSpPr/>
          <p:nvPr>
            <p:ph type="title"/>
          </p:nvPr>
        </p:nvSpPr>
        <p:spPr>
          <a:xfrm>
            <a:off x="179513" y="115199"/>
            <a:ext cx="8783999" cy="468002"/>
          </a:xfrm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pPr/>
            <a:r>
              <a:t>Syllabus</a:t>
            </a:r>
          </a:p>
        </p:txBody>
      </p:sp>
      <p:sp>
        <p:nvSpPr>
          <p:cNvPr id="154" name="Shape 154"/>
          <p:cNvSpPr/>
          <p:nvPr/>
        </p:nvSpPr>
        <p:spPr>
          <a:xfrm>
            <a:off x="135387" y="3717030"/>
            <a:ext cx="5756453" cy="1185537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5" name="Shape 155"/>
          <p:cNvSpPr/>
          <p:nvPr/>
        </p:nvSpPr>
        <p:spPr>
          <a:xfrm>
            <a:off x="567952" y="1196751"/>
            <a:ext cx="4200760" cy="3004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000"/>
            </a:pPr>
            <a:r>
              <a:t>Neural Networks Overview</a:t>
            </a:r>
          </a:p>
          <a:p>
            <a:pPr>
              <a:defRPr sz="2000"/>
            </a:pPr>
          </a:p>
          <a:p>
            <a:pPr marL="285750" indent="-285750">
              <a:buSzPct val="100000"/>
              <a:buFont typeface="Arial"/>
              <a:buChar char="•"/>
              <a:defRPr sz="2000"/>
            </a:pPr>
            <a:r>
              <a:t>Recursive Neural Network (RNN)</a:t>
            </a:r>
          </a:p>
          <a:p>
            <a:pPr>
              <a:defRPr sz="2000"/>
            </a:pPr>
          </a:p>
          <a:p>
            <a:pPr marL="285750" indent="-285750">
              <a:buSzPct val="100000"/>
              <a:buFont typeface="Arial"/>
              <a:buChar char="•"/>
              <a:defRPr sz="2000"/>
            </a:pPr>
            <a:r>
              <a:t>Long Short-term Memory (LSTM)</a:t>
            </a:r>
          </a:p>
          <a:p>
            <a:pPr>
              <a:defRPr sz="2000"/>
            </a:pPr>
          </a:p>
          <a:p>
            <a:pPr>
              <a:defRPr sz="2000"/>
            </a:pPr>
          </a:p>
          <a:p>
            <a:pPr marL="285750" indent="-285750">
              <a:buSzPct val="100000"/>
              <a:buFont typeface="Arial"/>
              <a:buChar char="•"/>
              <a:defRPr sz="2000"/>
            </a:pPr>
          </a:p>
          <a:p>
            <a:pPr marL="285750" indent="-285750">
              <a:buSzPct val="100000"/>
              <a:buFont typeface="Arial"/>
              <a:buChar char="•"/>
              <a:defRPr sz="20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2" name="Shape 3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pPr/>
            <a:r>
              <a:t>Sequence Model:RNN and BPTT</a:t>
            </a:r>
          </a:p>
        </p:txBody>
      </p:sp>
      <p:pic>
        <p:nvPicPr>
          <p:cNvPr id="30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9100" y="782690"/>
            <a:ext cx="7897021" cy="5615660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hape 304"/>
          <p:cNvSpPr/>
          <p:nvPr/>
        </p:nvSpPr>
        <p:spPr>
          <a:xfrm>
            <a:off x="4614550" y="5234442"/>
            <a:ext cx="983765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Chain Rule</a:t>
            </a:r>
          </a:p>
        </p:txBody>
      </p:sp>
      <p:sp>
        <p:nvSpPr>
          <p:cNvPr id="305" name="Shape 305"/>
          <p:cNvSpPr/>
          <p:nvPr/>
        </p:nvSpPr>
        <p:spPr>
          <a:xfrm>
            <a:off x="3064628" y="5144854"/>
            <a:ext cx="907356" cy="46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8" name="Shape 3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pPr/>
            <a:r>
              <a:t>Sequence Model:Bi-direct RNN</a:t>
            </a:r>
          </a:p>
        </p:txBody>
      </p:sp>
      <p:pic>
        <p:nvPicPr>
          <p:cNvPr id="30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0227" y="2749504"/>
            <a:ext cx="8364891" cy="3264715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Shape 310"/>
          <p:cNvSpPr/>
          <p:nvPr/>
        </p:nvSpPr>
        <p:spPr>
          <a:xfrm>
            <a:off x="-20320" y="866484"/>
            <a:ext cx="9184641" cy="1251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000"/>
            </a:pPr>
            <a:r>
              <a:t>Bi-direct RNN: The output not only depends on the previous sequence but also the folllowings.</a:t>
            </a:r>
          </a:p>
          <a:p>
            <a:pPr>
              <a:defRPr sz="20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3" name="Shape 3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pPr/>
            <a:r>
              <a:t>Sequence Model:Deep Bi-direct RNN</a:t>
            </a:r>
          </a:p>
        </p:txBody>
      </p:sp>
      <p:pic>
        <p:nvPicPr>
          <p:cNvPr id="31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6328" y="1659612"/>
            <a:ext cx="8411344" cy="4272217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Shape 315"/>
          <p:cNvSpPr/>
          <p:nvPr/>
        </p:nvSpPr>
        <p:spPr>
          <a:xfrm>
            <a:off x="-20320" y="843803"/>
            <a:ext cx="555559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85750" indent="-285750">
              <a:buSzPct val="100000"/>
              <a:buFont typeface="Arial"/>
              <a:buChar char="•"/>
              <a:defRPr sz="2000"/>
            </a:lvl1pPr>
          </a:lstStyle>
          <a:p>
            <a:pPr/>
            <a:r>
              <a:t>Deep Bi-direct RNN: Multi-layer Bi-direct RNN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8" name="Shape 3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pPr/>
            <a:r>
              <a:t>Sequence Model:Image to Text Use Case </a:t>
            </a:r>
          </a:p>
        </p:txBody>
      </p:sp>
      <p:pic>
        <p:nvPicPr>
          <p:cNvPr id="31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95359"/>
            <a:ext cx="9144000" cy="5267282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Shape 320"/>
          <p:cNvSpPr/>
          <p:nvPr/>
        </p:nvSpPr>
        <p:spPr>
          <a:xfrm>
            <a:off x="1156488" y="2920669"/>
            <a:ext cx="1052697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Fix AlexNet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3" name="Shape 3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pPr/>
            <a:r>
              <a:t>Sequence Model:Image to Text Use Case </a:t>
            </a:r>
          </a:p>
        </p:txBody>
      </p:sp>
      <p:pic>
        <p:nvPicPr>
          <p:cNvPr id="32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7065" y="656164"/>
            <a:ext cx="8666935" cy="5868711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Shape 325"/>
          <p:cNvSpPr/>
          <p:nvPr/>
        </p:nvSpPr>
        <p:spPr>
          <a:xfrm>
            <a:off x="3512338" y="2344788"/>
            <a:ext cx="450018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Man</a:t>
            </a:r>
          </a:p>
        </p:txBody>
      </p:sp>
      <p:sp>
        <p:nvSpPr>
          <p:cNvPr id="326" name="Shape 326"/>
          <p:cNvSpPr/>
          <p:nvPr/>
        </p:nvSpPr>
        <p:spPr>
          <a:xfrm>
            <a:off x="4337364" y="2344788"/>
            <a:ext cx="242527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in</a:t>
            </a:r>
          </a:p>
        </p:txBody>
      </p:sp>
      <p:sp>
        <p:nvSpPr>
          <p:cNvPr id="327" name="Shape 327"/>
          <p:cNvSpPr/>
          <p:nvPr/>
        </p:nvSpPr>
        <p:spPr>
          <a:xfrm>
            <a:off x="5073964" y="2344788"/>
            <a:ext cx="351308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hat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0" name="Shape 3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pPr/>
            <a:r>
              <a:t>Sequence Model: LSTM</a:t>
            </a:r>
          </a:p>
        </p:txBody>
      </p:sp>
      <p:sp>
        <p:nvSpPr>
          <p:cNvPr id="331" name="Shape 331"/>
          <p:cNvSpPr/>
          <p:nvPr/>
        </p:nvSpPr>
        <p:spPr>
          <a:xfrm>
            <a:off x="327764" y="949034"/>
            <a:ext cx="9146069" cy="4464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000"/>
            </a:pPr>
            <a:r>
              <a:t>RNN is a solution to integrate the previous memory with the current input. </a:t>
            </a:r>
          </a:p>
          <a:p>
            <a:pPr>
              <a:defRPr sz="2000"/>
            </a:pPr>
          </a:p>
          <a:p>
            <a:pPr lvl="1" marL="285750" indent="-285750">
              <a:buSzPct val="100000"/>
              <a:buFont typeface="Arial"/>
              <a:buChar char="•"/>
              <a:defRPr sz="2000"/>
            </a:pPr>
            <a:r>
              <a:t>However, there is </a:t>
            </a:r>
            <a:r>
              <a:t>Short Term Memory </a:t>
            </a:r>
            <a:r>
              <a:t>Issue for RNN. Specifically, RNN is not able to capture the memory that is far from the current time.</a:t>
            </a:r>
          </a:p>
          <a:p>
            <a:pPr>
              <a:defRPr sz="2000"/>
            </a:pPr>
          </a:p>
          <a:p>
            <a:pPr>
              <a:defRPr sz="2000"/>
            </a:pPr>
          </a:p>
          <a:p>
            <a:pPr>
              <a:defRPr sz="2000"/>
            </a:pPr>
          </a:p>
          <a:p>
            <a:pPr>
              <a:defRPr sz="2000"/>
            </a:pPr>
          </a:p>
          <a:p>
            <a:pPr lvl="1" marL="285750" indent="-285750">
              <a:buSzPct val="100000"/>
              <a:buFont typeface="Arial"/>
              <a:buChar char="•"/>
              <a:defRPr sz="2000"/>
            </a:pPr>
            <a:r>
              <a:t>Solution: Long Short Term Memory (LSTM)</a:t>
            </a:r>
          </a:p>
          <a:p>
            <a:pPr>
              <a:defRPr sz="2000"/>
            </a:pPr>
          </a:p>
          <a:p>
            <a:pPr>
              <a:defRPr sz="2000"/>
            </a:pPr>
          </a:p>
          <a:p>
            <a:pPr>
              <a:defRPr sz="2000"/>
            </a:pPr>
          </a:p>
          <a:p>
            <a:pPr>
              <a:defRPr sz="2000"/>
            </a:pPr>
          </a:p>
          <a:p>
            <a:pPr>
              <a:defRPr sz="2000"/>
            </a:pPr>
          </a:p>
        </p:txBody>
      </p:sp>
      <p:pic>
        <p:nvPicPr>
          <p:cNvPr id="33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4865" y="2210925"/>
            <a:ext cx="2045333" cy="429268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Shape 333"/>
          <p:cNvSpPr/>
          <p:nvPr/>
        </p:nvSpPr>
        <p:spPr>
          <a:xfrm>
            <a:off x="1994688" y="2738488"/>
            <a:ext cx="3143150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St = fff(St-3) </a:t>
            </a:r>
            <a:r>
              <a:rPr>
                <a:solidFill>
                  <a:srgbClr val="FF2600"/>
                </a:solidFill>
              </a:rPr>
              <a:t> if any of f’ = 0 then fff’ = 0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6" name="Shape 3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pPr/>
            <a:r>
              <a:t>Sequence Model: LSTM</a:t>
            </a:r>
          </a:p>
        </p:txBody>
      </p:sp>
      <p:pic>
        <p:nvPicPr>
          <p:cNvPr id="33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0420" y="2733287"/>
            <a:ext cx="8397380" cy="3182027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Shape 338"/>
          <p:cNvSpPr/>
          <p:nvPr/>
        </p:nvSpPr>
        <p:spPr>
          <a:xfrm>
            <a:off x="391264" y="872834"/>
            <a:ext cx="9184641" cy="3296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000"/>
            </a:pPr>
            <a:r>
              <a:t>LSTM is one type of RNN with similar structure.</a:t>
            </a:r>
          </a:p>
          <a:p>
            <a:pPr>
              <a:defRPr sz="2000"/>
            </a:pPr>
          </a:p>
          <a:p>
            <a:pPr marL="285750" indent="-285750">
              <a:buSzPct val="100000"/>
              <a:buFont typeface="Arial"/>
              <a:buChar char="•"/>
              <a:defRPr sz="2000"/>
            </a:pPr>
            <a:r>
              <a:t>Difference: The Cell of LSTM has been transformed with Gates. The useful information will be continuously passed on that will not be blocked by the Gate. </a:t>
            </a:r>
          </a:p>
          <a:p>
            <a:pPr>
              <a:defRPr sz="2000"/>
            </a:pPr>
          </a:p>
          <a:p>
            <a:pPr>
              <a:defRPr sz="2000"/>
            </a:pPr>
          </a:p>
          <a:p>
            <a:pPr>
              <a:defRPr sz="2000"/>
            </a:pPr>
          </a:p>
          <a:p>
            <a:pPr>
              <a:defRPr sz="2000"/>
            </a:pPr>
          </a:p>
          <a:p>
            <a:pPr>
              <a:defRPr sz="2000"/>
            </a:pPr>
          </a:p>
          <a:p>
            <a:pPr>
              <a:defRPr sz="20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1" name="Shape 3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pPr/>
            <a:r>
              <a:t>Sequence Model: LSTM</a:t>
            </a:r>
          </a:p>
        </p:txBody>
      </p:sp>
      <p:pic>
        <p:nvPicPr>
          <p:cNvPr id="34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4750" y="2124408"/>
            <a:ext cx="6140701" cy="3918514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Shape 343"/>
          <p:cNvSpPr/>
          <p:nvPr/>
        </p:nvSpPr>
        <p:spPr>
          <a:xfrm>
            <a:off x="397676" y="771234"/>
            <a:ext cx="9184641" cy="1543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000"/>
            </a:pPr>
            <a:r>
              <a:t>Key of LSTM: </a:t>
            </a:r>
            <a:r>
              <a:t>Cell State. Information is passed on through a conveyer belt like chain with limited linear interaction, which make it possible to stay the same.  </a:t>
            </a:r>
          </a:p>
          <a:p>
            <a:pPr marL="285750" indent="-285750">
              <a:buSzPct val="100000"/>
              <a:buFont typeface="Arial"/>
              <a:buChar char="•"/>
              <a:defRPr sz="2000">
                <a:solidFill>
                  <a:srgbClr val="FF2600"/>
                </a:solidFill>
              </a:defRPr>
            </a:pPr>
          </a:p>
          <a:p>
            <a:pPr>
              <a:defRPr sz="20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6" name="Shape 3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pPr/>
            <a:r>
              <a:t>Sequence Model: LSTM</a:t>
            </a:r>
          </a:p>
        </p:txBody>
      </p:sp>
      <p:pic>
        <p:nvPicPr>
          <p:cNvPr id="34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03930" y="3532804"/>
            <a:ext cx="3042516" cy="2583516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Shape 348"/>
          <p:cNvSpPr/>
          <p:nvPr/>
        </p:nvSpPr>
        <p:spPr>
          <a:xfrm>
            <a:off x="316229" y="1139534"/>
            <a:ext cx="9184641" cy="241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000"/>
            </a:pPr>
            <a:r>
              <a:t>How to control cell state in LSTM</a:t>
            </a:r>
          </a:p>
          <a:p>
            <a:pPr>
              <a:defRPr sz="2000"/>
            </a:pPr>
          </a:p>
          <a:p>
            <a:pPr marL="285750" indent="-285750">
              <a:buSzPct val="100000"/>
              <a:buFont typeface="Arial"/>
              <a:buChar char="•"/>
              <a:defRPr sz="2000"/>
            </a:pPr>
            <a:r>
              <a:t>Uses gates to select, eliminate or update information to call state with sigmoid and point wise operation</a:t>
            </a:r>
          </a:p>
          <a:p>
            <a:pPr marL="285750" indent="-285750">
              <a:buSzPct val="100000"/>
              <a:buFont typeface="Arial"/>
              <a:buChar char="•"/>
              <a:defRPr sz="2000"/>
            </a:pPr>
          </a:p>
          <a:p>
            <a:pPr marL="285750" indent="-285750">
              <a:buSzPct val="100000"/>
              <a:buFont typeface="Arial"/>
              <a:buChar char="•"/>
              <a:defRPr sz="2000"/>
            </a:pPr>
            <a:r>
              <a:t>The range of sigmoid output is from 0 to 1 (Block/Pass)   </a:t>
            </a:r>
          </a:p>
          <a:p>
            <a:pPr>
              <a:defRPr sz="20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1" name="Shape 3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pPr/>
            <a:r>
              <a:t>Sequence Model: LSTM Gates</a:t>
            </a:r>
          </a:p>
        </p:txBody>
      </p:sp>
      <p:pic>
        <p:nvPicPr>
          <p:cNvPr id="35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8513" y="2932451"/>
            <a:ext cx="8302374" cy="3037454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Shape 353"/>
          <p:cNvSpPr/>
          <p:nvPr/>
        </p:nvSpPr>
        <p:spPr>
          <a:xfrm>
            <a:off x="626074" y="809334"/>
            <a:ext cx="9087283" cy="1835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000"/>
            </a:pPr>
          </a:p>
          <a:p>
            <a:pPr marL="285750" indent="-285750">
              <a:buSzPct val="100000"/>
              <a:buFont typeface="Arial"/>
              <a:buChar char="•"/>
              <a:defRPr sz="2000"/>
            </a:pPr>
            <a:r>
              <a:t>Step 1: Forget Gate: Determine which part/the percentage of previous output should be remained in cell status. e.g. ‘ The the air </a:t>
            </a:r>
            <a:r>
              <a:rPr>
                <a:solidFill>
                  <a:srgbClr val="0433FF"/>
                </a:solidFill>
              </a:rPr>
              <a:t>used to be fresh</a:t>
            </a:r>
            <a:r>
              <a:t> here. However, it has been </a:t>
            </a:r>
            <a:r>
              <a:rPr>
                <a:solidFill>
                  <a:srgbClr val="AA7942"/>
                </a:solidFill>
              </a:rPr>
              <a:t>polluted</a:t>
            </a:r>
            <a:r>
              <a:t>. </a:t>
            </a:r>
          </a:p>
          <a:p>
            <a:pPr>
              <a:defRPr sz="2000"/>
            </a:pPr>
          </a:p>
        </p:txBody>
      </p:sp>
      <p:sp>
        <p:nvSpPr>
          <p:cNvPr id="354" name="Shape 354"/>
          <p:cNvSpPr/>
          <p:nvPr/>
        </p:nvSpPr>
        <p:spPr>
          <a:xfrm>
            <a:off x="6166638" y="4618088"/>
            <a:ext cx="1146893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Sigmoid: 0~1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Num" sz="quarter" idx="2"/>
          </p:nvPr>
        </p:nvSpPr>
        <p:spPr>
          <a:xfrm>
            <a:off x="168807" y="6597839"/>
            <a:ext cx="176767" cy="231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8" name="Shape 158"/>
          <p:cNvSpPr/>
          <p:nvPr>
            <p:ph type="title"/>
          </p:nvPr>
        </p:nvSpPr>
        <p:spPr>
          <a:xfrm>
            <a:off x="179513" y="115199"/>
            <a:ext cx="8783999" cy="468002"/>
          </a:xfrm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pPr/>
            <a:r>
              <a:t>Overall Induction of Neural Networks</a:t>
            </a:r>
          </a:p>
        </p:txBody>
      </p:sp>
      <p:sp>
        <p:nvSpPr>
          <p:cNvPr id="159" name="Shape 159"/>
          <p:cNvSpPr/>
          <p:nvPr/>
        </p:nvSpPr>
        <p:spPr>
          <a:xfrm>
            <a:off x="135387" y="3717030"/>
            <a:ext cx="5756453" cy="1185537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0" name="Shape 160"/>
          <p:cNvSpPr/>
          <p:nvPr/>
        </p:nvSpPr>
        <p:spPr>
          <a:xfrm>
            <a:off x="52401" y="881883"/>
            <a:ext cx="9039198" cy="536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rPr b="1"/>
              <a:t>Artificial neural networks</a:t>
            </a:r>
            <a:r>
              <a:t> (ANN) or connectionist systems are computing systems vaguely inspired by the biological neural networks that constitute animal brains.</a:t>
            </a:r>
          </a:p>
          <a:p>
            <a:pPr/>
          </a:p>
          <a:p>
            <a:pPr/>
            <a:r>
              <a:t>An ANN is based on a collection of connected units or nodes called artificial neurons, which loosely model the neurons in a biological brain. Each connection, like the synapses in a biological brain, can transmit a signal from one artificial neuron to another. An artificial neuron that receives a signal can process it and then signal additional artificial neurons connected to it. </a:t>
            </a:r>
            <a:r>
              <a:rPr u="sng">
                <a:solidFill>
                  <a:srgbClr val="4575FD"/>
                </a:solidFill>
                <a:uFill>
                  <a:solidFill>
                    <a:srgbClr val="4575FD"/>
                  </a:solidFill>
                </a:uFill>
                <a:hlinkClick r:id="rId2" invalidUrl="" action="" tgtFrame="" tooltip="" history="1" highlightClick="0" endSnd="0"/>
              </a:rPr>
              <a:t>https://en.wikipedia.org/wiki/Artificial_neural_network</a:t>
            </a:r>
          </a:p>
          <a:p>
            <a:pPr marL="285750" indent="-285750">
              <a:buSzPct val="100000"/>
              <a:buFont typeface="Arial"/>
              <a:buChar char="•"/>
            </a:pPr>
          </a:p>
          <a:p>
            <a:pPr/>
          </a:p>
          <a:p>
            <a:pPr marL="285750" indent="-285750">
              <a:buSzPct val="100000"/>
              <a:buFont typeface="Arial"/>
              <a:buChar char="•"/>
            </a:pP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</p:txBody>
      </p:sp>
      <p:pic>
        <p:nvPicPr>
          <p:cNvPr id="16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8050" y="3277475"/>
            <a:ext cx="6681706" cy="22976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7491" y="3249858"/>
            <a:ext cx="8097909" cy="2605821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Shape 35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8" name="Shape 3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pPr/>
            <a:r>
              <a:t>Sequence Model: LSTM Gates</a:t>
            </a:r>
          </a:p>
        </p:txBody>
      </p:sp>
      <p:sp>
        <p:nvSpPr>
          <p:cNvPr id="359" name="Shape 359"/>
          <p:cNvSpPr/>
          <p:nvPr/>
        </p:nvSpPr>
        <p:spPr>
          <a:xfrm>
            <a:off x="626074" y="809334"/>
            <a:ext cx="9030852" cy="2712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000"/>
            </a:pPr>
          </a:p>
          <a:p>
            <a:pPr marL="285750" indent="-285750">
              <a:buSzPct val="100000"/>
              <a:buFont typeface="Arial"/>
              <a:buChar char="•"/>
              <a:defRPr sz="2000"/>
            </a:pPr>
            <a:r>
              <a:t>Step 2: Input Gate: Determine what new information should be input into cell status. Sigmoid will determine which part of candidate C need to be updated while Tanh will create candidate C. </a:t>
            </a:r>
          </a:p>
          <a:p>
            <a:pPr>
              <a:defRPr sz="2000"/>
            </a:pPr>
          </a:p>
          <a:p>
            <a:pPr marL="285750" indent="-285750">
              <a:buSzPct val="100000"/>
              <a:buFont typeface="Arial"/>
              <a:buChar char="•"/>
              <a:defRPr sz="2000"/>
            </a:pPr>
          </a:p>
          <a:p>
            <a:pPr marL="285750" indent="-285750">
              <a:buSzPct val="100000"/>
              <a:buFont typeface="Arial"/>
              <a:buChar char="•"/>
              <a:defRPr sz="2000"/>
            </a:pPr>
          </a:p>
          <a:p>
            <a:pPr>
              <a:defRPr sz="2000"/>
            </a:pPr>
          </a:p>
        </p:txBody>
      </p:sp>
      <p:sp>
        <p:nvSpPr>
          <p:cNvPr id="360" name="Shape 360"/>
          <p:cNvSpPr/>
          <p:nvPr/>
        </p:nvSpPr>
        <p:spPr>
          <a:xfrm>
            <a:off x="4926389" y="3970388"/>
            <a:ext cx="2011497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Percentage (Probability)</a:t>
            </a:r>
          </a:p>
        </p:txBody>
      </p:sp>
      <p:sp>
        <p:nvSpPr>
          <p:cNvPr id="361" name="Shape 361"/>
          <p:cNvSpPr/>
          <p:nvPr/>
        </p:nvSpPr>
        <p:spPr>
          <a:xfrm>
            <a:off x="4926389" y="5037188"/>
            <a:ext cx="1438161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New information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4" name="Shape 3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pPr/>
            <a:r>
              <a:t>Sequence Model: LSTM Gates</a:t>
            </a:r>
          </a:p>
        </p:txBody>
      </p:sp>
      <p:pic>
        <p:nvPicPr>
          <p:cNvPr id="36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5072" y="2891441"/>
            <a:ext cx="7892186" cy="2900980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Shape 366"/>
          <p:cNvSpPr/>
          <p:nvPr/>
        </p:nvSpPr>
        <p:spPr>
          <a:xfrm>
            <a:off x="626074" y="809334"/>
            <a:ext cx="6601977" cy="3004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000"/>
            </a:pPr>
          </a:p>
          <a:p>
            <a:pPr>
              <a:defRPr sz="2000"/>
            </a:pPr>
            <a:r>
              <a:t>Step 3: Update Cell State Ct. </a:t>
            </a:r>
          </a:p>
          <a:p>
            <a:pPr>
              <a:defRPr sz="2000"/>
            </a:pPr>
          </a:p>
          <a:p>
            <a:pPr marL="285750" indent="-285750">
              <a:buSzPct val="100000"/>
              <a:buFont typeface="Arial"/>
              <a:buChar char="•"/>
              <a:defRPr sz="2000"/>
            </a:pPr>
            <a:r>
              <a:t>The old information should be kept: Ft * Old Cell State </a:t>
            </a:r>
          </a:p>
          <a:p>
            <a:pPr marL="285750" indent="-285750">
              <a:buSzPct val="100000"/>
              <a:buFont typeface="Arial"/>
              <a:buChar char="•"/>
              <a:defRPr sz="2000"/>
            </a:pPr>
            <a:r>
              <a:t>Newly updated information: it *~Ct</a:t>
            </a:r>
          </a:p>
          <a:p>
            <a:pPr>
              <a:defRPr sz="2000"/>
            </a:pPr>
          </a:p>
          <a:p>
            <a:pPr marL="285750" indent="-285750">
              <a:buSzPct val="100000"/>
              <a:buFont typeface="Arial"/>
              <a:buChar char="•"/>
              <a:defRPr sz="2000"/>
            </a:pPr>
          </a:p>
          <a:p>
            <a:pPr marL="285750" indent="-285750">
              <a:buSzPct val="100000"/>
              <a:buFont typeface="Arial"/>
              <a:buChar char="•"/>
              <a:defRPr sz="2000"/>
            </a:pPr>
          </a:p>
          <a:p>
            <a:pPr>
              <a:defRPr sz="2000"/>
            </a:pPr>
          </a:p>
        </p:txBody>
      </p:sp>
      <p:sp>
        <p:nvSpPr>
          <p:cNvPr id="367" name="Shape 367"/>
          <p:cNvSpPr/>
          <p:nvPr/>
        </p:nvSpPr>
        <p:spPr>
          <a:xfrm>
            <a:off x="5849138" y="4643488"/>
            <a:ext cx="1146893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Sigmoid: 0~1</a:t>
            </a:r>
          </a:p>
        </p:txBody>
      </p:sp>
      <p:sp>
        <p:nvSpPr>
          <p:cNvPr id="368" name="Shape 368"/>
          <p:cNvSpPr/>
          <p:nvPr/>
        </p:nvSpPr>
        <p:spPr>
          <a:xfrm>
            <a:off x="7030238" y="3927475"/>
            <a:ext cx="1146893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Sigmoid: 0~1</a:t>
            </a:r>
          </a:p>
        </p:txBody>
      </p:sp>
      <p:sp>
        <p:nvSpPr>
          <p:cNvPr id="369" name="Shape 369"/>
          <p:cNvSpPr/>
          <p:nvPr/>
        </p:nvSpPr>
        <p:spPr>
          <a:xfrm>
            <a:off x="6001538" y="5037016"/>
            <a:ext cx="2184523" cy="49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2600"/>
                </a:solidFill>
              </a:defRPr>
            </a:pPr>
            <a:r>
              <a:t>multiplication —&gt; addition</a:t>
            </a:r>
          </a:p>
          <a:p>
            <a:pPr>
              <a:defRPr>
                <a:solidFill>
                  <a:srgbClr val="FF2600"/>
                </a:solidFill>
              </a:defRPr>
            </a:pPr>
            <a:r>
              <a:t>so no gradient vanish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2" name="Shape 3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pPr/>
            <a:r>
              <a:t>Sequence Model: LSTM Gates</a:t>
            </a:r>
          </a:p>
        </p:txBody>
      </p:sp>
      <p:pic>
        <p:nvPicPr>
          <p:cNvPr id="37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7343" y="2703387"/>
            <a:ext cx="8874307" cy="2806517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Shape 374"/>
          <p:cNvSpPr/>
          <p:nvPr/>
        </p:nvSpPr>
        <p:spPr>
          <a:xfrm>
            <a:off x="626074" y="809334"/>
            <a:ext cx="7180671" cy="3004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000"/>
            </a:pPr>
          </a:p>
          <a:p>
            <a:pPr>
              <a:defRPr sz="2000"/>
            </a:pPr>
            <a:r>
              <a:t>Step 4: Output based on Cell State. </a:t>
            </a:r>
          </a:p>
          <a:p>
            <a:pPr>
              <a:defRPr sz="2000"/>
            </a:pPr>
          </a:p>
          <a:p>
            <a:pPr marL="285750" indent="-285750">
              <a:buSzPct val="100000"/>
              <a:buFont typeface="Arial"/>
              <a:buChar char="•"/>
              <a:defRPr sz="2000"/>
            </a:pPr>
            <a:r>
              <a:t>Sigmoid determines which part of cell state will be in output </a:t>
            </a:r>
          </a:p>
          <a:p>
            <a:pPr marL="285750" indent="-285750">
              <a:buSzPct val="100000"/>
              <a:buFont typeface="Arial"/>
              <a:buChar char="•"/>
              <a:defRPr sz="2000"/>
            </a:pPr>
            <a:r>
              <a:t>Tanh(Ct) * Sigmoid determines the final output  </a:t>
            </a:r>
          </a:p>
          <a:p>
            <a:pPr>
              <a:defRPr sz="2000"/>
            </a:pPr>
          </a:p>
          <a:p>
            <a:pPr marL="285750" indent="-285750">
              <a:buSzPct val="100000"/>
              <a:buFont typeface="Arial"/>
              <a:buChar char="•"/>
              <a:defRPr sz="2000"/>
            </a:pPr>
          </a:p>
          <a:p>
            <a:pPr marL="285750" indent="-285750">
              <a:buSzPct val="100000"/>
              <a:buFont typeface="Arial"/>
              <a:buChar char="•"/>
              <a:defRPr sz="2000"/>
            </a:pPr>
          </a:p>
          <a:p>
            <a:pPr>
              <a:defRPr sz="2000"/>
            </a:pPr>
          </a:p>
        </p:txBody>
      </p:sp>
      <p:sp>
        <p:nvSpPr>
          <p:cNvPr id="375" name="Shape 375"/>
          <p:cNvSpPr/>
          <p:nvPr/>
        </p:nvSpPr>
        <p:spPr>
          <a:xfrm>
            <a:off x="5938038" y="3421883"/>
            <a:ext cx="1146893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Sigmoid: 0~1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8" name="Shape 3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pPr/>
            <a:r>
              <a:t>RNN/LSTM Use Cases</a:t>
            </a:r>
          </a:p>
        </p:txBody>
      </p:sp>
      <p:sp>
        <p:nvSpPr>
          <p:cNvPr id="379" name="Shape 379"/>
          <p:cNvSpPr/>
          <p:nvPr/>
        </p:nvSpPr>
        <p:spPr>
          <a:xfrm>
            <a:off x="567952" y="1196751"/>
            <a:ext cx="3255825" cy="650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000"/>
            </a:pPr>
            <a:r>
              <a:t>Name Entity Recognition</a:t>
            </a:r>
          </a:p>
          <a:p>
            <a:pPr>
              <a:defRPr sz="2000"/>
            </a:pPr>
          </a:p>
          <a:p>
            <a:pPr marL="285750" indent="-285750">
              <a:buSzPct val="100000"/>
              <a:buFont typeface="Arial"/>
              <a:buChar char="•"/>
              <a:defRPr sz="2000"/>
            </a:pPr>
            <a:r>
              <a:t>Text Classification</a:t>
            </a:r>
          </a:p>
          <a:p>
            <a:pPr>
              <a:defRPr sz="2000"/>
            </a:pPr>
          </a:p>
          <a:p>
            <a:pPr marL="285750" indent="-285750">
              <a:buSzPct val="100000"/>
              <a:buFont typeface="Arial"/>
              <a:buChar char="•"/>
              <a:defRPr sz="2000"/>
            </a:pPr>
            <a:r>
              <a:t>Machine Translation</a:t>
            </a:r>
          </a:p>
          <a:p>
            <a:pPr marL="285750" indent="-285750">
              <a:buSzPct val="100000"/>
              <a:buFont typeface="Arial"/>
              <a:buChar char="•"/>
              <a:defRPr sz="2000"/>
            </a:pPr>
          </a:p>
          <a:p>
            <a:pPr marL="285750" indent="-285750">
              <a:buSzPct val="100000"/>
              <a:buFont typeface="Arial"/>
              <a:buChar char="•"/>
              <a:defRPr sz="2000"/>
            </a:pPr>
            <a:r>
              <a:t>Image to Text</a:t>
            </a:r>
          </a:p>
          <a:p>
            <a:pPr>
              <a:defRPr sz="2000"/>
            </a:pPr>
          </a:p>
          <a:p>
            <a:pPr>
              <a:defRPr sz="2000"/>
            </a:pPr>
          </a:p>
          <a:p>
            <a:pPr>
              <a:defRPr sz="2000"/>
            </a:pPr>
          </a:p>
          <a:p>
            <a:pPr>
              <a:defRPr sz="2000"/>
            </a:pPr>
          </a:p>
          <a:p>
            <a:pPr>
              <a:defRPr sz="2000"/>
            </a:pPr>
          </a:p>
          <a:p>
            <a:pPr>
              <a:defRPr sz="2000"/>
            </a:pPr>
          </a:p>
          <a:p>
            <a:pPr>
              <a:defRPr sz="2000"/>
            </a:pPr>
          </a:p>
          <a:p>
            <a:pPr marL="285750" indent="-285750">
              <a:buSzPct val="100000"/>
              <a:buFont typeface="Arial"/>
              <a:buChar char="•"/>
              <a:defRPr sz="2000"/>
            </a:pPr>
          </a:p>
          <a:p>
            <a:pPr>
              <a:defRPr sz="2000"/>
            </a:pPr>
          </a:p>
          <a:p>
            <a:pPr>
              <a:defRPr sz="2000"/>
            </a:pPr>
          </a:p>
          <a:p>
            <a:pPr>
              <a:defRPr sz="2000"/>
            </a:pPr>
          </a:p>
          <a:p>
            <a:pPr>
              <a:defRPr sz="2000"/>
            </a:pPr>
          </a:p>
          <a:p>
            <a:pPr marL="285750" indent="-285750">
              <a:buSzPct val="100000"/>
              <a:buFont typeface="Arial"/>
              <a:buChar char="•"/>
              <a:defRPr sz="2000"/>
            </a:pPr>
          </a:p>
          <a:p>
            <a:pPr marL="285750" indent="-285750">
              <a:buSzPct val="100000"/>
              <a:buFont typeface="Arial"/>
              <a:buChar char="•"/>
              <a:defRPr sz="20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>
            <p:ph type="sldNum" sz="quarter" idx="2"/>
          </p:nvPr>
        </p:nvSpPr>
        <p:spPr>
          <a:xfrm>
            <a:off x="168807" y="6597839"/>
            <a:ext cx="249432" cy="231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Num" sz="quarter" idx="2"/>
          </p:nvPr>
        </p:nvSpPr>
        <p:spPr>
          <a:xfrm>
            <a:off x="168807" y="6597839"/>
            <a:ext cx="176767" cy="231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4" name="Shape 164"/>
          <p:cNvSpPr/>
          <p:nvPr>
            <p:ph type="title"/>
          </p:nvPr>
        </p:nvSpPr>
        <p:spPr>
          <a:xfrm>
            <a:off x="179513" y="115199"/>
            <a:ext cx="8783999" cy="468002"/>
          </a:xfrm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pPr/>
            <a:r>
              <a:t>Overall Induction of Neural Networks</a:t>
            </a:r>
          </a:p>
        </p:txBody>
      </p:sp>
      <p:sp>
        <p:nvSpPr>
          <p:cNvPr id="165" name="Shape 165"/>
          <p:cNvSpPr/>
          <p:nvPr/>
        </p:nvSpPr>
        <p:spPr>
          <a:xfrm>
            <a:off x="135387" y="3717030"/>
            <a:ext cx="5756453" cy="1185537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6" name="Shape 166"/>
          <p:cNvSpPr/>
          <p:nvPr/>
        </p:nvSpPr>
        <p:spPr>
          <a:xfrm>
            <a:off x="309557" y="961596"/>
            <a:ext cx="9184641" cy="6994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rPr b="1"/>
              <a:t>Deep Learning</a:t>
            </a:r>
            <a:r>
              <a:t> (</a:t>
            </a:r>
            <a:r>
              <a:rPr b="1"/>
              <a:t>Deep Neural Network</a:t>
            </a:r>
            <a:r>
              <a:t>) is a class of machine learning algorithms that:</a:t>
            </a:r>
          </a:p>
          <a:p>
            <a:pPr/>
          </a:p>
          <a:p>
            <a:pPr marL="285750" indent="-285750">
              <a:buSzPct val="100000"/>
              <a:buFont typeface="Arial"/>
              <a:buChar char="•"/>
            </a:pPr>
            <a:r>
              <a:t>use a cascade of multiple layers of </a:t>
            </a:r>
            <a:r>
              <a:rPr b="1"/>
              <a:t>nonlinear processing</a:t>
            </a:r>
            <a:r>
              <a:t> units for </a:t>
            </a:r>
            <a:r>
              <a:rPr b="1"/>
              <a:t>auto</a:t>
            </a:r>
            <a:r>
              <a:t> </a:t>
            </a:r>
            <a:r>
              <a:rPr b="1"/>
              <a:t>feature extraction</a:t>
            </a:r>
            <a:r>
              <a:t> and transformation. Each successive layer uses the output from the previous layer as input.</a:t>
            </a:r>
          </a:p>
          <a:p>
            <a:pPr/>
          </a:p>
          <a:p>
            <a:pPr marL="285750" indent="-285750">
              <a:buSzPct val="100000"/>
              <a:buFont typeface="Arial"/>
              <a:buChar char="•"/>
            </a:pPr>
            <a:r>
              <a:t>learn in supervised (e.g., classification) and/or unsupervised (e.g., pattern analysis) manners.</a:t>
            </a:r>
          </a:p>
          <a:p>
            <a:pPr/>
          </a:p>
          <a:p>
            <a:pPr marL="285750" indent="-285750">
              <a:buSzPct val="100000"/>
              <a:buFont typeface="Arial"/>
              <a:buChar char="•"/>
            </a:pPr>
            <a:r>
              <a:t>learn multiple levels of representations that correspond to different levels of abstraction; the levels form a hierarchy of concepts.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 marL="285750" indent="-285750">
              <a:buSzPct val="100000"/>
              <a:buFont typeface="Arial"/>
              <a:buChar char="•"/>
            </a:pPr>
          </a:p>
          <a:p>
            <a:pPr/>
          </a:p>
          <a:p>
            <a:pPr marL="285750" indent="-285750">
              <a:buSzPct val="100000"/>
              <a:buFont typeface="Arial"/>
              <a:buChar char="•"/>
            </a:pP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</p:txBody>
      </p:sp>
      <p:sp>
        <p:nvSpPr>
          <p:cNvPr id="167" name="Shape 167"/>
          <p:cNvSpPr/>
          <p:nvPr/>
        </p:nvSpPr>
        <p:spPr>
          <a:xfrm>
            <a:off x="762788" y="3400570"/>
            <a:ext cx="1316272" cy="49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Traditional ML </a:t>
            </a:r>
          </a:p>
          <a:p>
            <a:pPr/>
            <a:r>
              <a:t>Algorithm:</a:t>
            </a:r>
          </a:p>
        </p:txBody>
      </p:sp>
      <p:sp>
        <p:nvSpPr>
          <p:cNvPr id="168" name="Shape 168"/>
          <p:cNvSpPr/>
          <p:nvPr/>
        </p:nvSpPr>
        <p:spPr>
          <a:xfrm>
            <a:off x="762788" y="4063787"/>
            <a:ext cx="1320005" cy="49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Deep Learning</a:t>
            </a:r>
          </a:p>
          <a:p>
            <a:pPr/>
            <a:r>
              <a:t>Algorithm:</a:t>
            </a:r>
          </a:p>
        </p:txBody>
      </p:sp>
      <p:sp>
        <p:nvSpPr>
          <p:cNvPr id="169" name="Shape 169"/>
          <p:cNvSpPr/>
          <p:nvPr/>
        </p:nvSpPr>
        <p:spPr>
          <a:xfrm>
            <a:off x="2378613" y="3286548"/>
            <a:ext cx="767508" cy="55949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  Input</a:t>
            </a:r>
          </a:p>
        </p:txBody>
      </p:sp>
      <p:sp>
        <p:nvSpPr>
          <p:cNvPr id="170" name="Shape 170"/>
          <p:cNvSpPr/>
          <p:nvPr/>
        </p:nvSpPr>
        <p:spPr>
          <a:xfrm>
            <a:off x="2378613" y="4030051"/>
            <a:ext cx="767508" cy="55949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  Input</a:t>
            </a:r>
          </a:p>
        </p:txBody>
      </p:sp>
      <p:sp>
        <p:nvSpPr>
          <p:cNvPr id="171" name="Shape 171"/>
          <p:cNvSpPr/>
          <p:nvPr/>
        </p:nvSpPr>
        <p:spPr>
          <a:xfrm>
            <a:off x="3458374" y="3286548"/>
            <a:ext cx="1856847" cy="55949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Manual Feature  Extraction </a:t>
            </a:r>
          </a:p>
        </p:txBody>
      </p:sp>
      <p:sp>
        <p:nvSpPr>
          <p:cNvPr id="172" name="Shape 172"/>
          <p:cNvSpPr/>
          <p:nvPr/>
        </p:nvSpPr>
        <p:spPr>
          <a:xfrm>
            <a:off x="3454641" y="4030051"/>
            <a:ext cx="1856847" cy="55949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Auto Multi Layer Feature  Extraction </a:t>
            </a:r>
          </a:p>
        </p:txBody>
      </p:sp>
      <p:sp>
        <p:nvSpPr>
          <p:cNvPr id="173" name="Shape 173"/>
          <p:cNvSpPr/>
          <p:nvPr/>
        </p:nvSpPr>
        <p:spPr>
          <a:xfrm>
            <a:off x="5620008" y="3286548"/>
            <a:ext cx="1452431" cy="55949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Weight Learning</a:t>
            </a:r>
          </a:p>
        </p:txBody>
      </p:sp>
      <p:sp>
        <p:nvSpPr>
          <p:cNvPr id="174" name="Shape 174"/>
          <p:cNvSpPr/>
          <p:nvPr/>
        </p:nvSpPr>
        <p:spPr>
          <a:xfrm>
            <a:off x="5620008" y="4030051"/>
            <a:ext cx="1452431" cy="55949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Weight Learning</a:t>
            </a:r>
          </a:p>
        </p:txBody>
      </p:sp>
      <p:sp>
        <p:nvSpPr>
          <p:cNvPr id="175" name="Shape 175"/>
          <p:cNvSpPr/>
          <p:nvPr/>
        </p:nvSpPr>
        <p:spPr>
          <a:xfrm>
            <a:off x="7380959" y="3286548"/>
            <a:ext cx="979208" cy="55949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Result Prediction</a:t>
            </a:r>
          </a:p>
        </p:txBody>
      </p:sp>
      <p:sp>
        <p:nvSpPr>
          <p:cNvPr id="176" name="Shape 176"/>
          <p:cNvSpPr/>
          <p:nvPr/>
        </p:nvSpPr>
        <p:spPr>
          <a:xfrm>
            <a:off x="7380959" y="4030051"/>
            <a:ext cx="979208" cy="55949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Result Prediction</a:t>
            </a:r>
          </a:p>
        </p:txBody>
      </p:sp>
      <p:sp>
        <p:nvSpPr>
          <p:cNvPr id="177" name="Shape 177"/>
          <p:cNvSpPr/>
          <p:nvPr/>
        </p:nvSpPr>
        <p:spPr>
          <a:xfrm>
            <a:off x="3156793" y="3566295"/>
            <a:ext cx="313130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78" name="Shape 178"/>
          <p:cNvSpPr/>
          <p:nvPr/>
        </p:nvSpPr>
        <p:spPr>
          <a:xfrm>
            <a:off x="3156793" y="4309798"/>
            <a:ext cx="313130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79" name="Shape 179"/>
          <p:cNvSpPr/>
          <p:nvPr/>
        </p:nvSpPr>
        <p:spPr>
          <a:xfrm>
            <a:off x="5351426" y="3566295"/>
            <a:ext cx="313130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80" name="Shape 180"/>
          <p:cNvSpPr/>
          <p:nvPr/>
        </p:nvSpPr>
        <p:spPr>
          <a:xfrm>
            <a:off x="5351426" y="4309798"/>
            <a:ext cx="313130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81" name="Shape 181"/>
          <p:cNvSpPr/>
          <p:nvPr/>
        </p:nvSpPr>
        <p:spPr>
          <a:xfrm>
            <a:off x="7081093" y="3566295"/>
            <a:ext cx="313130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82" name="Shape 182"/>
          <p:cNvSpPr/>
          <p:nvPr/>
        </p:nvSpPr>
        <p:spPr>
          <a:xfrm>
            <a:off x="7081093" y="4309798"/>
            <a:ext cx="313130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83" name="Shape 183"/>
          <p:cNvSpPr/>
          <p:nvPr/>
        </p:nvSpPr>
        <p:spPr>
          <a:xfrm>
            <a:off x="3066632" y="4764976"/>
            <a:ext cx="874451" cy="479324"/>
          </a:xfrm>
          <a:prstGeom prst="rect">
            <a:avLst/>
          </a:prstGeom>
          <a:solidFill>
            <a:srgbClr val="FFFFFF"/>
          </a:solidFill>
          <a:ln w="12700">
            <a:solidFill>
              <a:srgbClr val="0433FF"/>
            </a:solidFill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>
                <a:solidFill>
                  <a:srgbClr val="0433FF"/>
                </a:solidFill>
              </a:defRPr>
            </a:pPr>
            <a:r>
              <a:t>Layer 1: </a:t>
            </a:r>
          </a:p>
          <a:p>
            <a:pPr>
              <a:defRPr>
                <a:solidFill>
                  <a:srgbClr val="0433FF"/>
                </a:solidFill>
              </a:defRPr>
            </a:pPr>
            <a:r>
              <a:t>Lines</a:t>
            </a:r>
          </a:p>
        </p:txBody>
      </p:sp>
      <p:sp>
        <p:nvSpPr>
          <p:cNvPr id="184" name="Shape 184"/>
          <p:cNvSpPr/>
          <p:nvPr/>
        </p:nvSpPr>
        <p:spPr>
          <a:xfrm>
            <a:off x="4068699" y="4756867"/>
            <a:ext cx="874450" cy="894399"/>
          </a:xfrm>
          <a:prstGeom prst="rect">
            <a:avLst/>
          </a:prstGeom>
          <a:solidFill>
            <a:srgbClr val="FFFFFF"/>
          </a:solidFill>
          <a:ln w="12700">
            <a:solidFill>
              <a:srgbClr val="0433FF"/>
            </a:solidFill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>
                <a:solidFill>
                  <a:srgbClr val="0433FF"/>
                </a:solidFill>
              </a:defRPr>
            </a:pPr>
            <a:r>
              <a:t>Layer 3: </a:t>
            </a:r>
          </a:p>
          <a:p>
            <a:pPr>
              <a:defRPr>
                <a:solidFill>
                  <a:srgbClr val="0433FF"/>
                </a:solidFill>
              </a:defRPr>
            </a:pPr>
            <a:r>
              <a:t>Simple Shapes</a:t>
            </a:r>
          </a:p>
        </p:txBody>
      </p:sp>
      <p:sp>
        <p:nvSpPr>
          <p:cNvPr id="185" name="Shape 185"/>
          <p:cNvSpPr/>
          <p:nvPr/>
        </p:nvSpPr>
        <p:spPr>
          <a:xfrm>
            <a:off x="5070765" y="4756867"/>
            <a:ext cx="874451" cy="894399"/>
          </a:xfrm>
          <a:prstGeom prst="rect">
            <a:avLst/>
          </a:prstGeom>
          <a:solidFill>
            <a:srgbClr val="FFFFFF"/>
          </a:solidFill>
          <a:ln w="12700">
            <a:solidFill>
              <a:srgbClr val="0433FF"/>
            </a:solidFill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>
                <a:solidFill>
                  <a:srgbClr val="0433FF"/>
                </a:solidFill>
              </a:defRPr>
            </a:pPr>
            <a:r>
              <a:t>Layer 3: </a:t>
            </a:r>
          </a:p>
          <a:p>
            <a:pPr>
              <a:defRPr>
                <a:solidFill>
                  <a:srgbClr val="0433FF"/>
                </a:solidFill>
              </a:defRPr>
            </a:pPr>
            <a:r>
              <a:t>Complex Shapes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sldNum" sz="quarter" idx="2"/>
          </p:nvPr>
        </p:nvSpPr>
        <p:spPr>
          <a:xfrm>
            <a:off x="168807" y="6597839"/>
            <a:ext cx="176767" cy="231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8" name="Shape 188"/>
          <p:cNvSpPr/>
          <p:nvPr>
            <p:ph type="title"/>
          </p:nvPr>
        </p:nvSpPr>
        <p:spPr>
          <a:xfrm>
            <a:off x="179513" y="115199"/>
            <a:ext cx="8783999" cy="468002"/>
          </a:xfrm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pPr/>
            <a:r>
              <a:t>Neural Networks Use Cases</a:t>
            </a:r>
          </a:p>
        </p:txBody>
      </p:sp>
      <p:pic>
        <p:nvPicPr>
          <p:cNvPr id="189" name="pasted-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527" y="1234577"/>
            <a:ext cx="2246390" cy="40047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pasted-image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95927" y="1234577"/>
            <a:ext cx="2251522" cy="40047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58659" y="1252623"/>
            <a:ext cx="4298127" cy="3428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sldNum" sz="quarter" idx="2"/>
          </p:nvPr>
        </p:nvSpPr>
        <p:spPr>
          <a:xfrm>
            <a:off x="168807" y="6597839"/>
            <a:ext cx="176767" cy="231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4" name="Shape 194"/>
          <p:cNvSpPr/>
          <p:nvPr>
            <p:ph type="title"/>
          </p:nvPr>
        </p:nvSpPr>
        <p:spPr>
          <a:xfrm>
            <a:off x="179513" y="115199"/>
            <a:ext cx="8783999" cy="468002"/>
          </a:xfrm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pPr/>
            <a:r>
              <a:t>Example: Linear Classifier </a:t>
            </a:r>
          </a:p>
        </p:txBody>
      </p:sp>
      <p:sp>
        <p:nvSpPr>
          <p:cNvPr id="195" name="Shape 195"/>
          <p:cNvSpPr/>
          <p:nvPr/>
        </p:nvSpPr>
        <p:spPr>
          <a:xfrm>
            <a:off x="135387" y="3717030"/>
            <a:ext cx="5756453" cy="1185537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9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982" y="2122459"/>
            <a:ext cx="8784146" cy="3714509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hape 197"/>
          <p:cNvSpPr/>
          <p:nvPr/>
        </p:nvSpPr>
        <p:spPr>
          <a:xfrm>
            <a:off x="2006600" y="4660900"/>
            <a:ext cx="2188816" cy="11855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98" name="Shape 198"/>
          <p:cNvSpPr/>
          <p:nvPr/>
        </p:nvSpPr>
        <p:spPr>
          <a:xfrm>
            <a:off x="3162300" y="2901344"/>
            <a:ext cx="1523256" cy="3880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99" name="Shape 199"/>
          <p:cNvSpPr/>
          <p:nvPr/>
        </p:nvSpPr>
        <p:spPr>
          <a:xfrm>
            <a:off x="1999507" y="2757038"/>
            <a:ext cx="2787202" cy="49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rPr>
                <a:solidFill>
                  <a:srgbClr val="0433FF"/>
                </a:solidFill>
              </a:rPr>
              <a:t>Input Matrix —&gt; (Flatten) 3072 *1</a:t>
            </a:r>
            <a:endParaRPr>
              <a:solidFill>
                <a:srgbClr val="0433FF"/>
              </a:solidFill>
            </a:endParaRPr>
          </a:p>
          <a:p>
            <a:pPr/>
            <a:r>
              <a:rPr>
                <a:solidFill>
                  <a:srgbClr val="0433FF"/>
                </a:solidFill>
              </a:rPr>
              <a:t>—&gt;Transpose 1* 3072</a:t>
            </a:r>
          </a:p>
        </p:txBody>
      </p:sp>
      <p:sp>
        <p:nvSpPr>
          <p:cNvPr id="200" name="Shape 200"/>
          <p:cNvSpPr/>
          <p:nvPr/>
        </p:nvSpPr>
        <p:spPr>
          <a:xfrm>
            <a:off x="4699000" y="2118751"/>
            <a:ext cx="2188816" cy="11855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01" name="Shape 201"/>
          <p:cNvSpPr/>
          <p:nvPr/>
        </p:nvSpPr>
        <p:spPr>
          <a:xfrm>
            <a:off x="4769514" y="2757038"/>
            <a:ext cx="2047787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EA598E"/>
                </a:solidFill>
              </a:defRPr>
            </a:lvl1pPr>
          </a:lstStyle>
          <a:p>
            <a:pPr/>
            <a:r>
              <a:t>Weight Matrix: 3072 * 10</a:t>
            </a:r>
          </a:p>
        </p:txBody>
      </p:sp>
      <p:sp>
        <p:nvSpPr>
          <p:cNvPr id="202" name="Shape 202"/>
          <p:cNvSpPr/>
          <p:nvPr/>
        </p:nvSpPr>
        <p:spPr>
          <a:xfrm>
            <a:off x="6913519" y="2094317"/>
            <a:ext cx="2188816" cy="420750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03" name="Shape 203"/>
          <p:cNvSpPr/>
          <p:nvPr/>
        </p:nvSpPr>
        <p:spPr>
          <a:xfrm>
            <a:off x="6939509" y="3330133"/>
            <a:ext cx="2416236" cy="1299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2800"/>
            </a:pPr>
            <a:r>
              <a:t>1 * 10 Score </a:t>
            </a:r>
          </a:p>
          <a:p>
            <a:pPr>
              <a:defRPr b="1" sz="2800"/>
            </a:pPr>
            <a:r>
              <a:t>Matrix for 10 </a:t>
            </a:r>
          </a:p>
          <a:p>
            <a:pPr>
              <a:defRPr b="1" sz="2800"/>
            </a:pPr>
            <a:r>
              <a:t>Categories 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sldNum" sz="quarter" idx="2"/>
          </p:nvPr>
        </p:nvSpPr>
        <p:spPr>
          <a:xfrm>
            <a:off x="168807" y="6597839"/>
            <a:ext cx="176767" cy="231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6" name="Shape 2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pPr/>
            <a:r>
              <a:t>Example: Linear Classifier </a:t>
            </a:r>
          </a:p>
        </p:txBody>
      </p:sp>
      <p:pic>
        <p:nvPicPr>
          <p:cNvPr id="20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7525" y="1844190"/>
            <a:ext cx="7864763" cy="3271185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hape 208"/>
          <p:cNvSpPr/>
          <p:nvPr/>
        </p:nvSpPr>
        <p:spPr>
          <a:xfrm>
            <a:off x="8359930" y="1518604"/>
            <a:ext cx="755105" cy="420750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type="sldNum" sz="quarter" idx="2"/>
          </p:nvPr>
        </p:nvSpPr>
        <p:spPr>
          <a:xfrm>
            <a:off x="168807" y="6597839"/>
            <a:ext cx="176767" cy="231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1" name="Shape 2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pPr/>
            <a:r>
              <a:t>Example: Calculate Loss</a:t>
            </a:r>
          </a:p>
        </p:txBody>
      </p:sp>
      <p:pic>
        <p:nvPicPr>
          <p:cNvPr id="21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719" y="1414172"/>
            <a:ext cx="8917307" cy="44648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06216" y="1935225"/>
            <a:ext cx="4145554" cy="1189299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Shape 214"/>
          <p:cNvSpPr/>
          <p:nvPr/>
        </p:nvSpPr>
        <p:spPr>
          <a:xfrm>
            <a:off x="4626130" y="819821"/>
            <a:ext cx="4438994" cy="278758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5" name="Shape 215"/>
          <p:cNvSpPr/>
          <p:nvPr/>
        </p:nvSpPr>
        <p:spPr>
          <a:xfrm>
            <a:off x="4486430" y="3332295"/>
            <a:ext cx="374894" cy="46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21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89044" y="1573978"/>
            <a:ext cx="4579899" cy="1911793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/>
          <p:nvPr/>
        </p:nvSpPr>
        <p:spPr>
          <a:xfrm>
            <a:off x="5315738" y="1414172"/>
            <a:ext cx="2713321" cy="695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2600"/>
                </a:solidFill>
              </a:defRPr>
            </a:pPr>
            <a:r>
              <a:t>Real Output Probabilities: [0,0,1]</a:t>
            </a:r>
          </a:p>
          <a:p>
            <a:pPr>
              <a:defRPr>
                <a:solidFill>
                  <a:srgbClr val="FF2600"/>
                </a:solidFill>
              </a:defRPr>
            </a:pPr>
          </a:p>
          <a:p>
            <a:pPr>
              <a:defRPr>
                <a:solidFill>
                  <a:srgbClr val="FF2600"/>
                </a:solidFill>
              </a:defRPr>
            </a:pPr>
            <a:r>
              <a:t>Li = - Log(pi)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sldNum" sz="quarter" idx="2"/>
          </p:nvPr>
        </p:nvSpPr>
        <p:spPr>
          <a:xfrm>
            <a:off x="168807" y="6597839"/>
            <a:ext cx="176767" cy="231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0" name="Shape 220"/>
          <p:cNvSpPr/>
          <p:nvPr>
            <p:ph type="title"/>
          </p:nvPr>
        </p:nvSpPr>
        <p:spPr>
          <a:xfrm>
            <a:off x="179513" y="115199"/>
            <a:ext cx="8783999" cy="468002"/>
          </a:xfrm>
          <a:prstGeom prst="rect">
            <a:avLst/>
          </a:prstGeom>
        </p:spPr>
        <p:txBody>
          <a:bodyPr/>
          <a:lstStyle>
            <a:lvl1pPr defTabSz="694944">
              <a:defRPr sz="1824"/>
            </a:lvl1pPr>
          </a:lstStyle>
          <a:p>
            <a:pPr/>
            <a:r>
              <a:t>The Structure of Neural Networks</a:t>
            </a:r>
          </a:p>
        </p:txBody>
      </p:sp>
      <p:sp>
        <p:nvSpPr>
          <p:cNvPr id="221" name="Shape 221"/>
          <p:cNvSpPr/>
          <p:nvPr/>
        </p:nvSpPr>
        <p:spPr>
          <a:xfrm>
            <a:off x="135387" y="3717030"/>
            <a:ext cx="5756453" cy="1185537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2" name="Shape 222"/>
          <p:cNvSpPr/>
          <p:nvPr/>
        </p:nvSpPr>
        <p:spPr>
          <a:xfrm>
            <a:off x="274901" y="4308475"/>
            <a:ext cx="9184641" cy="3743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</a:pPr>
            <a:r>
              <a:rPr b="1"/>
              <a:t>Forward Propagation:</a:t>
            </a:r>
            <a:r>
              <a:t>The input X provides the initial information that then propagates to the </a:t>
            </a:r>
            <a:r>
              <a:rPr b="1"/>
              <a:t>hidden units</a:t>
            </a:r>
            <a:r>
              <a:t> at each layer and finally produce the output. The architecture of the network entails determining its depth, width, and </a:t>
            </a:r>
            <a:r>
              <a:rPr b="1"/>
              <a:t>activation</a:t>
            </a:r>
            <a:r>
              <a:t> </a:t>
            </a:r>
            <a:r>
              <a:rPr b="1"/>
              <a:t>functions</a:t>
            </a:r>
            <a:r>
              <a:t> used on each layer.</a:t>
            </a:r>
          </a:p>
          <a:p>
            <a:pPr/>
          </a:p>
          <a:p>
            <a:pPr marL="285750" indent="-285750">
              <a:buSzPct val="100000"/>
              <a:buFont typeface="Arial"/>
              <a:buChar char="•"/>
            </a:pPr>
            <a:r>
              <a:rPr b="1"/>
              <a:t>Calculate Loss</a:t>
            </a:r>
            <a:r>
              <a:t>: Measure the </a:t>
            </a:r>
            <a:r>
              <a:rPr b="1"/>
              <a:t>difference</a:t>
            </a:r>
            <a:r>
              <a:t> between the predicted output and real output. (Cross-Entropy, MSE, etc)</a:t>
            </a:r>
          </a:p>
          <a:p>
            <a:pPr/>
          </a:p>
          <a:p>
            <a:pPr marL="285750" indent="-285750">
              <a:buSzPct val="100000"/>
              <a:buFont typeface="Arial"/>
              <a:buChar char="•"/>
            </a:pPr>
            <a:r>
              <a:rPr b="1"/>
              <a:t>Backward Propagation: </a:t>
            </a:r>
            <a:r>
              <a:t>Allows the information to go back from the cost backward through the network in order to compute the </a:t>
            </a:r>
            <a:r>
              <a:rPr b="1"/>
              <a:t>gradient </a:t>
            </a:r>
            <a:r>
              <a:t>using SGD.  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</p:txBody>
      </p:sp>
      <p:pic>
        <p:nvPicPr>
          <p:cNvPr id="22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41744" y="627157"/>
            <a:ext cx="6457512" cy="34593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2750" y="1337541"/>
            <a:ext cx="1882247" cy="22165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NEC_standard4_3">
  <a:themeElements>
    <a:clrScheme name="NEC_standard4_3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6491B"/>
      </a:accent1>
      <a:accent2>
        <a:srgbClr val="76161B"/>
      </a:accent2>
      <a:accent3>
        <a:srgbClr val="203315"/>
      </a:accent3>
      <a:accent4>
        <a:srgbClr val="1C4A50"/>
      </a:accent4>
      <a:accent5>
        <a:srgbClr val="31253B"/>
      </a:accent5>
      <a:accent6>
        <a:srgbClr val="002B62"/>
      </a:accent6>
      <a:hlink>
        <a:srgbClr val="0000FF"/>
      </a:hlink>
      <a:folHlink>
        <a:srgbClr val="FF00FF"/>
      </a:folHlink>
    </a:clrScheme>
    <a:fontScheme name="NEC_standard4_3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NEC_standard4_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C_standard4_3">
  <a:themeElements>
    <a:clrScheme name="NEC_standard4_3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6491B"/>
      </a:accent1>
      <a:accent2>
        <a:srgbClr val="76161B"/>
      </a:accent2>
      <a:accent3>
        <a:srgbClr val="203315"/>
      </a:accent3>
      <a:accent4>
        <a:srgbClr val="1C4A50"/>
      </a:accent4>
      <a:accent5>
        <a:srgbClr val="31253B"/>
      </a:accent5>
      <a:accent6>
        <a:srgbClr val="002B62"/>
      </a:accent6>
      <a:hlink>
        <a:srgbClr val="0000FF"/>
      </a:hlink>
      <a:folHlink>
        <a:srgbClr val="FF00FF"/>
      </a:folHlink>
    </a:clrScheme>
    <a:fontScheme name="NEC_standard4_3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NEC_standard4_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